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33"/>
  </p:notesMasterIdLst>
  <p:sldIdLst>
    <p:sldId id="256" r:id="rId2"/>
    <p:sldId id="288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287" r:id="rId12"/>
    <p:sldId id="293" r:id="rId13"/>
    <p:sldId id="298" r:id="rId14"/>
    <p:sldId id="276" r:id="rId15"/>
    <p:sldId id="299" r:id="rId16"/>
    <p:sldId id="300" r:id="rId17"/>
    <p:sldId id="301" r:id="rId18"/>
    <p:sldId id="303" r:id="rId19"/>
    <p:sldId id="304" r:id="rId20"/>
    <p:sldId id="305" r:id="rId21"/>
    <p:sldId id="306" r:id="rId22"/>
    <p:sldId id="346" r:id="rId23"/>
    <p:sldId id="307" r:id="rId24"/>
    <p:sldId id="308" r:id="rId25"/>
    <p:sldId id="309" r:id="rId26"/>
    <p:sldId id="310" r:id="rId27"/>
    <p:sldId id="326" r:id="rId28"/>
    <p:sldId id="311" r:id="rId29"/>
    <p:sldId id="312" r:id="rId30"/>
    <p:sldId id="327" r:id="rId31"/>
    <p:sldId id="345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67" r:id="rId50"/>
    <p:sldId id="543" r:id="rId51"/>
    <p:sldId id="544" r:id="rId52"/>
    <p:sldId id="546" r:id="rId53"/>
    <p:sldId id="547" r:id="rId54"/>
    <p:sldId id="548" r:id="rId55"/>
    <p:sldId id="549" r:id="rId56"/>
    <p:sldId id="550" r:id="rId57"/>
    <p:sldId id="347" r:id="rId58"/>
    <p:sldId id="351" r:id="rId59"/>
    <p:sldId id="348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49" r:id="rId74"/>
    <p:sldId id="350" r:id="rId75"/>
    <p:sldId id="551" r:id="rId76"/>
    <p:sldId id="552" r:id="rId77"/>
    <p:sldId id="553" r:id="rId78"/>
    <p:sldId id="554" r:id="rId79"/>
    <p:sldId id="555" r:id="rId80"/>
    <p:sldId id="556" r:id="rId81"/>
    <p:sldId id="557" r:id="rId82"/>
    <p:sldId id="558" r:id="rId83"/>
    <p:sldId id="559" r:id="rId84"/>
    <p:sldId id="560" r:id="rId85"/>
    <p:sldId id="561" r:id="rId86"/>
    <p:sldId id="562" r:id="rId87"/>
    <p:sldId id="563" r:id="rId88"/>
    <p:sldId id="564" r:id="rId89"/>
    <p:sldId id="565" r:id="rId90"/>
    <p:sldId id="566" r:id="rId91"/>
    <p:sldId id="567" r:id="rId92"/>
    <p:sldId id="569" r:id="rId93"/>
    <p:sldId id="570" r:id="rId94"/>
    <p:sldId id="571" r:id="rId95"/>
    <p:sldId id="572" r:id="rId96"/>
    <p:sldId id="573" r:id="rId97"/>
    <p:sldId id="574" r:id="rId98"/>
    <p:sldId id="591" r:id="rId99"/>
    <p:sldId id="575" r:id="rId100"/>
    <p:sldId id="576" r:id="rId101"/>
    <p:sldId id="577" r:id="rId102"/>
    <p:sldId id="578" r:id="rId103"/>
    <p:sldId id="579" r:id="rId104"/>
    <p:sldId id="580" r:id="rId105"/>
    <p:sldId id="581" r:id="rId106"/>
    <p:sldId id="582" r:id="rId107"/>
    <p:sldId id="583" r:id="rId108"/>
    <p:sldId id="584" r:id="rId109"/>
    <p:sldId id="585" r:id="rId110"/>
    <p:sldId id="586" r:id="rId111"/>
    <p:sldId id="587" r:id="rId112"/>
    <p:sldId id="588" r:id="rId113"/>
    <p:sldId id="589" r:id="rId114"/>
    <p:sldId id="590" r:id="rId115"/>
    <p:sldId id="592" r:id="rId116"/>
    <p:sldId id="593" r:id="rId117"/>
    <p:sldId id="595" r:id="rId118"/>
    <p:sldId id="596" r:id="rId119"/>
    <p:sldId id="597" r:id="rId120"/>
    <p:sldId id="598" r:id="rId121"/>
    <p:sldId id="599" r:id="rId122"/>
    <p:sldId id="600" r:id="rId123"/>
    <p:sldId id="601" r:id="rId124"/>
    <p:sldId id="602" r:id="rId125"/>
    <p:sldId id="603" r:id="rId126"/>
    <p:sldId id="604" r:id="rId127"/>
    <p:sldId id="605" r:id="rId128"/>
    <p:sldId id="606" r:id="rId129"/>
    <p:sldId id="607" r:id="rId130"/>
    <p:sldId id="608" r:id="rId131"/>
    <p:sldId id="609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FF0000"/>
    <a:srgbClr val="666633"/>
    <a:srgbClr val="006600"/>
    <a:srgbClr val="CC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FA758-832C-43DA-9751-2A9218C7D651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F3D4C-889F-481E-9D37-4230ABDA9ED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596359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F3D4C-889F-481E-9D37-4230ABDA9ED5}" type="slidenum">
              <a:rPr lang="pt-BR" smtClean="0"/>
              <a:pPr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447634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F3D4C-889F-481E-9D37-4230ABDA9ED5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6745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0368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4923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12103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5689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2344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354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3626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1419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5326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0638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4683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74DAA3C-0FAE-4E7F-948F-C9C3CB2036B6}" type="datetimeFigureOut">
              <a:rPr lang="pt-BR" smtClean="0"/>
              <a:pPr/>
              <a:t>16/05/2022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F1769-C0EB-4265-8D83-28D7130B019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55099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C712DBE9-A854-4B23-B28D-19AE9F0FD3DF}"/>
              </a:ext>
            </a:extLst>
          </p:cNvPr>
          <p:cNvSpPr txBox="1"/>
          <p:nvPr/>
        </p:nvSpPr>
        <p:spPr>
          <a:xfrm>
            <a:off x="2889383" y="219637"/>
            <a:ext cx="6260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POLÍCIA MILITAR DO AMAPÁ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DIRETORIA DE ENSINO E INSTRUÇÃO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CENTRO DE FORMAÇÃO E APERFEIÇOAMENTO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74C66538-816E-4161-8BB6-0390FA973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9564" y="219637"/>
            <a:ext cx="1440794" cy="15796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7A9FC06-9E7C-4016-A288-4E3EEAD9A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08897" y="219637"/>
            <a:ext cx="1183539" cy="1370414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xmlns="" id="{AA961B7F-54A8-4116-9C2B-36907AD3CD22}"/>
              </a:ext>
            </a:extLst>
          </p:cNvPr>
          <p:cNvSpPr txBox="1">
            <a:spLocks/>
          </p:cNvSpPr>
          <p:nvPr/>
        </p:nvSpPr>
        <p:spPr>
          <a:xfrm>
            <a:off x="9480376" y="5267948"/>
            <a:ext cx="2495600" cy="137041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MAJ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PM  MARCO ANTÔNIO</a:t>
            </a:r>
          </a:p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1º TEN PM SILVA ROCHA</a:t>
            </a:r>
          </a:p>
          <a:p>
            <a:pPr marL="0" indent="0" algn="ctr">
              <a:buNone/>
            </a:pP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 sz="2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xmlns="" id="{73164B1B-7BF8-4751-82E6-CB8F545C010B}"/>
              </a:ext>
            </a:extLst>
          </p:cNvPr>
          <p:cNvSpPr txBox="1">
            <a:spLocks/>
          </p:cNvSpPr>
          <p:nvPr/>
        </p:nvSpPr>
        <p:spPr>
          <a:xfrm>
            <a:off x="889628" y="2659568"/>
            <a:ext cx="10259877" cy="1852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>
                <a:latin typeface="Rockwell" panose="02060603020205020403" pitchFamily="18" charset="0"/>
              </a:rPr>
              <a:t>ARMAMENTO, MUNIÇÃO E TIRO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02CC2DE2-7EE6-4D02-9ACD-AC23B1F68709}"/>
              </a:ext>
            </a:extLst>
          </p:cNvPr>
          <p:cNvSpPr txBox="1">
            <a:spLocks/>
          </p:cNvSpPr>
          <p:nvPr/>
        </p:nvSpPr>
        <p:spPr>
          <a:xfrm>
            <a:off x="5321914" y="5953155"/>
            <a:ext cx="1548172" cy="68908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Macapá-AP</a:t>
            </a:r>
          </a:p>
          <a:p>
            <a:pPr marL="0" indent="0" algn="ctr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xmlns="" val="207560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uiExpand="1" build="p"/>
      <p:bldP spid="9" grpId="0"/>
      <p:bldP spid="10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304D7338-BFC4-4DB5-AA89-0BCA18D815E8}"/>
              </a:ext>
            </a:extLst>
          </p:cNvPr>
          <p:cNvSpPr/>
          <p:nvPr/>
        </p:nvSpPr>
        <p:spPr>
          <a:xfrm>
            <a:off x="1559496" y="908720"/>
            <a:ext cx="10405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i="1" dirty="0"/>
              <a:t>“artefato que tem por objetivo </a:t>
            </a:r>
            <a:r>
              <a:rPr lang="pt-BR" sz="3200" i="1" dirty="0">
                <a:solidFill>
                  <a:srgbClr val="FF0000"/>
                </a:solidFill>
              </a:rPr>
              <a:t>causar dano</a:t>
            </a:r>
            <a:r>
              <a:rPr lang="pt-BR" sz="3200" i="1" dirty="0"/>
              <a:t>, </a:t>
            </a:r>
            <a:r>
              <a:rPr lang="pt-BR" sz="3200" i="1" dirty="0">
                <a:solidFill>
                  <a:srgbClr val="FF0000"/>
                </a:solidFill>
              </a:rPr>
              <a:t>permanente</a:t>
            </a:r>
            <a:r>
              <a:rPr lang="pt-BR" sz="3200" i="1" dirty="0"/>
              <a:t> ou </a:t>
            </a:r>
            <a:r>
              <a:rPr lang="pt-BR" sz="3200" i="1" dirty="0">
                <a:solidFill>
                  <a:srgbClr val="FF0000"/>
                </a:solidFill>
              </a:rPr>
              <a:t>não</a:t>
            </a:r>
            <a:r>
              <a:rPr lang="pt-BR" sz="3200" i="1" dirty="0"/>
              <a:t>, a seres vivos e coisas”. </a:t>
            </a:r>
            <a:r>
              <a:rPr lang="pt-BR" sz="3200" dirty="0"/>
              <a:t>(BRASIL. 2000.)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8E9B332-BF46-4102-A6E1-1601E80D84A0}"/>
              </a:ext>
            </a:extLst>
          </p:cNvPr>
          <p:cNvSpPr/>
          <p:nvPr/>
        </p:nvSpPr>
        <p:spPr>
          <a:xfrm>
            <a:off x="4649180" y="114600"/>
            <a:ext cx="2893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u="sng" dirty="0"/>
              <a:t>INTRODUÇÃO</a:t>
            </a:r>
            <a:endParaRPr lang="pt-BR" sz="3600" u="sng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8C5DE73-D252-4F23-9E93-D91AD8362243}"/>
              </a:ext>
            </a:extLst>
          </p:cNvPr>
          <p:cNvSpPr/>
          <p:nvPr/>
        </p:nvSpPr>
        <p:spPr>
          <a:xfrm>
            <a:off x="262525" y="908720"/>
            <a:ext cx="1412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u="sng" dirty="0"/>
              <a:t>ARMA</a:t>
            </a:r>
            <a:r>
              <a:rPr lang="pt-BR" sz="3200" dirty="0"/>
              <a:t>: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xmlns="" id="{640D1DBD-32EA-4AE6-8878-835025A4FAA8}"/>
              </a:ext>
            </a:extLst>
          </p:cNvPr>
          <p:cNvSpPr txBox="1">
            <a:spLocks/>
          </p:cNvSpPr>
          <p:nvPr/>
        </p:nvSpPr>
        <p:spPr>
          <a:xfrm>
            <a:off x="227348" y="2167409"/>
            <a:ext cx="2715354" cy="7200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b="1" u="sng" dirty="0"/>
              <a:t>Arma de fogo: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9713C4D4-2BC0-45E9-AA16-D056025973BF}"/>
              </a:ext>
            </a:extLst>
          </p:cNvPr>
          <p:cNvSpPr txBox="1">
            <a:spLocks/>
          </p:cNvSpPr>
          <p:nvPr/>
        </p:nvSpPr>
        <p:spPr>
          <a:xfrm>
            <a:off x="227348" y="2887488"/>
            <a:ext cx="5235634" cy="36985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sz="2600" dirty="0"/>
              <a:t>arma que </a:t>
            </a:r>
            <a:r>
              <a:rPr lang="pt-BR" sz="2600" dirty="0">
                <a:solidFill>
                  <a:srgbClr val="FF0000"/>
                </a:solidFill>
              </a:rPr>
              <a:t>arremessa projéteis</a:t>
            </a:r>
            <a:r>
              <a:rPr lang="pt-BR" sz="2600" dirty="0"/>
              <a:t> empregando a </a:t>
            </a:r>
            <a:r>
              <a:rPr lang="pt-BR" sz="2600" dirty="0">
                <a:solidFill>
                  <a:srgbClr val="FF0000"/>
                </a:solidFill>
              </a:rPr>
              <a:t>força expansiva dos gases</a:t>
            </a:r>
            <a:r>
              <a:rPr lang="pt-BR" sz="2600" dirty="0"/>
              <a:t> gerados pela combustão de um propelente confinado em uma câmara que, normalmente, está solidária a um cano que tem a função de propiciar </a:t>
            </a:r>
            <a:r>
              <a:rPr lang="pt-BR" sz="2600" dirty="0">
                <a:solidFill>
                  <a:srgbClr val="FF0000"/>
                </a:solidFill>
              </a:rPr>
              <a:t>continuidade</a:t>
            </a:r>
            <a:r>
              <a:rPr lang="pt-BR" sz="2600" dirty="0"/>
              <a:t> à combustão do propelente, além de </a:t>
            </a:r>
            <a:r>
              <a:rPr lang="pt-BR" sz="2600" dirty="0">
                <a:solidFill>
                  <a:srgbClr val="FF0000"/>
                </a:solidFill>
              </a:rPr>
              <a:t>direção</a:t>
            </a:r>
            <a:r>
              <a:rPr lang="pt-BR" sz="2600" dirty="0"/>
              <a:t> e </a:t>
            </a:r>
            <a:r>
              <a:rPr lang="pt-BR" sz="2600" dirty="0">
                <a:solidFill>
                  <a:srgbClr val="FF0000"/>
                </a:solidFill>
              </a:rPr>
              <a:t>estabilidade</a:t>
            </a:r>
            <a:r>
              <a:rPr lang="pt-BR" sz="2600" dirty="0"/>
              <a:t> ao projétil;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4D027A1-C384-403E-8DBA-681FA9882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2024" y="2721682"/>
            <a:ext cx="5276108" cy="369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66691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0" y="852950"/>
            <a:ext cx="8245139" cy="55546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</p:spTree>
    <p:extLst>
      <p:ext uri="{BB962C8B-B14F-4D97-AF65-F5344CB8AC3E}">
        <p14:creationId xmlns:p14="http://schemas.microsoft.com/office/powerpoint/2010/main" xmlns="" val="378253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0" y="852950"/>
            <a:ext cx="8245139" cy="55546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D2AA3564-05E0-4697-BA01-86AF03A13409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791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0" y="852950"/>
            <a:ext cx="8245138" cy="55546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xmlns="" id="{0628FC37-2FD3-4DCE-8436-854437AA95AC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76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0" y="852950"/>
            <a:ext cx="8245138" cy="55546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6AF4BB6E-F3B4-4569-B713-90226C9E639C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72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1" y="852950"/>
            <a:ext cx="8245136" cy="55546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963C0E7-C222-4986-8F7E-D9AE3AEEB1AA}"/>
              </a:ext>
            </a:extLst>
          </p:cNvPr>
          <p:cNvSpPr txBox="1"/>
          <p:nvPr/>
        </p:nvSpPr>
        <p:spPr>
          <a:xfrm>
            <a:off x="580796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95C27738-4227-4385-80B2-29475DEC0093}"/>
              </a:ext>
            </a:extLst>
          </p:cNvPr>
          <p:cNvSpPr txBox="1"/>
          <p:nvPr/>
        </p:nvSpPr>
        <p:spPr>
          <a:xfrm>
            <a:off x="47328" y="3718193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Pinos de fixação do guarda mão</a:t>
            </a: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xmlns="" id="{AE48060B-1675-485B-88FB-0155467A4A27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395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1" y="852950"/>
            <a:ext cx="8245136" cy="55546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963C0E7-C222-4986-8F7E-D9AE3AEEB1AA}"/>
              </a:ext>
            </a:extLst>
          </p:cNvPr>
          <p:cNvSpPr txBox="1"/>
          <p:nvPr/>
        </p:nvSpPr>
        <p:spPr>
          <a:xfrm>
            <a:off x="580796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95C27738-4227-4385-80B2-29475DEC0093}"/>
              </a:ext>
            </a:extLst>
          </p:cNvPr>
          <p:cNvSpPr txBox="1"/>
          <p:nvPr/>
        </p:nvSpPr>
        <p:spPr>
          <a:xfrm>
            <a:off x="47328" y="3718193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Pinos de fixação do guarda mão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2C6DF04A-1507-4EDC-B622-CFE9488B509D}"/>
              </a:ext>
            </a:extLst>
          </p:cNvPr>
          <p:cNvSpPr txBox="1"/>
          <p:nvPr/>
        </p:nvSpPr>
        <p:spPr>
          <a:xfrm>
            <a:off x="6248740" y="303848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CD811337-4D80-48EE-8BB1-B9EBCFDD6B78}"/>
              </a:ext>
            </a:extLst>
          </p:cNvPr>
          <p:cNvSpPr txBox="1"/>
          <p:nvPr/>
        </p:nvSpPr>
        <p:spPr>
          <a:xfrm>
            <a:off x="47328" y="4078233"/>
            <a:ext cx="309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Trilhos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picatinny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34919ED9-0DE8-4759-8B4A-456B3177D9BB}"/>
              </a:ext>
            </a:extLst>
          </p:cNvPr>
          <p:cNvSpPr txBox="1"/>
          <p:nvPr/>
        </p:nvSpPr>
        <p:spPr>
          <a:xfrm>
            <a:off x="6737724" y="226264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EB8B3043-A3A8-4B04-8684-D01DE53AE505}"/>
              </a:ext>
            </a:extLst>
          </p:cNvPr>
          <p:cNvSpPr txBox="1"/>
          <p:nvPr/>
        </p:nvSpPr>
        <p:spPr>
          <a:xfrm>
            <a:off x="7961860" y="145516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xmlns="" id="{FB742CD7-1006-4F10-8B6D-1AC73CE97BD3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52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1" y="852950"/>
            <a:ext cx="8245135" cy="55546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963C0E7-C222-4986-8F7E-D9AE3AEEB1AA}"/>
              </a:ext>
            </a:extLst>
          </p:cNvPr>
          <p:cNvSpPr txBox="1"/>
          <p:nvPr/>
        </p:nvSpPr>
        <p:spPr>
          <a:xfrm>
            <a:off x="580796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95C27738-4227-4385-80B2-29475DEC0093}"/>
              </a:ext>
            </a:extLst>
          </p:cNvPr>
          <p:cNvSpPr txBox="1"/>
          <p:nvPr/>
        </p:nvSpPr>
        <p:spPr>
          <a:xfrm>
            <a:off x="47328" y="3718193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Pinos de fixação do guarda mão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CD811337-4D80-48EE-8BB1-B9EBCFDD6B78}"/>
              </a:ext>
            </a:extLst>
          </p:cNvPr>
          <p:cNvSpPr txBox="1"/>
          <p:nvPr/>
        </p:nvSpPr>
        <p:spPr>
          <a:xfrm>
            <a:off x="47328" y="4078233"/>
            <a:ext cx="309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Trilhos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picatinny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34919ED9-0DE8-4759-8B4A-456B3177D9BB}"/>
              </a:ext>
            </a:extLst>
          </p:cNvPr>
          <p:cNvSpPr txBox="1"/>
          <p:nvPr/>
        </p:nvSpPr>
        <p:spPr>
          <a:xfrm>
            <a:off x="6737724" y="226264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BE42DDE-C6D2-4BC8-A1CB-D412FA813F7C}"/>
              </a:ext>
            </a:extLst>
          </p:cNvPr>
          <p:cNvSpPr txBox="1"/>
          <p:nvPr/>
        </p:nvSpPr>
        <p:spPr>
          <a:xfrm>
            <a:off x="47328" y="4438273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Guarda mão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76C0FAD1-3B70-4808-BB09-0CCAF26B141C}"/>
              </a:ext>
            </a:extLst>
          </p:cNvPr>
          <p:cNvSpPr txBox="1"/>
          <p:nvPr/>
        </p:nvSpPr>
        <p:spPr>
          <a:xfrm>
            <a:off x="7841641" y="224725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xmlns="" id="{347E1913-AD87-4CC1-8E8D-51BC13577823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165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1" y="852950"/>
            <a:ext cx="8245135" cy="55546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963C0E7-C222-4986-8F7E-D9AE3AEEB1AA}"/>
              </a:ext>
            </a:extLst>
          </p:cNvPr>
          <p:cNvSpPr txBox="1"/>
          <p:nvPr/>
        </p:nvSpPr>
        <p:spPr>
          <a:xfrm>
            <a:off x="580796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95C27738-4227-4385-80B2-29475DEC0093}"/>
              </a:ext>
            </a:extLst>
          </p:cNvPr>
          <p:cNvSpPr txBox="1"/>
          <p:nvPr/>
        </p:nvSpPr>
        <p:spPr>
          <a:xfrm>
            <a:off x="47328" y="3718193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Pinos de fixação do guarda mão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CD811337-4D80-48EE-8BB1-B9EBCFDD6B78}"/>
              </a:ext>
            </a:extLst>
          </p:cNvPr>
          <p:cNvSpPr txBox="1"/>
          <p:nvPr/>
        </p:nvSpPr>
        <p:spPr>
          <a:xfrm>
            <a:off x="47328" y="4078233"/>
            <a:ext cx="309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Trilhos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picatinny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34919ED9-0DE8-4759-8B4A-456B3177D9BB}"/>
              </a:ext>
            </a:extLst>
          </p:cNvPr>
          <p:cNvSpPr txBox="1"/>
          <p:nvPr/>
        </p:nvSpPr>
        <p:spPr>
          <a:xfrm>
            <a:off x="6737724" y="226264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BE42DDE-C6D2-4BC8-A1CB-D412FA813F7C}"/>
              </a:ext>
            </a:extLst>
          </p:cNvPr>
          <p:cNvSpPr txBox="1"/>
          <p:nvPr/>
        </p:nvSpPr>
        <p:spPr>
          <a:xfrm>
            <a:off x="47328" y="4438273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Guarda mão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76C0FAD1-3B70-4808-BB09-0CCAF26B141C}"/>
              </a:ext>
            </a:extLst>
          </p:cNvPr>
          <p:cNvSpPr txBox="1"/>
          <p:nvPr/>
        </p:nvSpPr>
        <p:spPr>
          <a:xfrm>
            <a:off x="7841641" y="224725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A2BDC57-EAB0-4952-A6FC-5B0268B0CC1C}"/>
              </a:ext>
            </a:extLst>
          </p:cNvPr>
          <p:cNvSpPr txBox="1"/>
          <p:nvPr/>
        </p:nvSpPr>
        <p:spPr>
          <a:xfrm>
            <a:off x="47328" y="4798313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Tampa da caixa da culatra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DB4D6790-C344-4D9E-9109-47B1F96BDA65}"/>
              </a:ext>
            </a:extLst>
          </p:cNvPr>
          <p:cNvSpPr txBox="1"/>
          <p:nvPr/>
        </p:nvSpPr>
        <p:spPr>
          <a:xfrm>
            <a:off x="9281801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7974EA0D-1178-4477-A39C-33D00AEEDD7A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246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1" y="852950"/>
            <a:ext cx="8245134" cy="55546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963C0E7-C222-4986-8F7E-D9AE3AEEB1AA}"/>
              </a:ext>
            </a:extLst>
          </p:cNvPr>
          <p:cNvSpPr txBox="1"/>
          <p:nvPr/>
        </p:nvSpPr>
        <p:spPr>
          <a:xfrm>
            <a:off x="580796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95C27738-4227-4385-80B2-29475DEC0093}"/>
              </a:ext>
            </a:extLst>
          </p:cNvPr>
          <p:cNvSpPr txBox="1"/>
          <p:nvPr/>
        </p:nvSpPr>
        <p:spPr>
          <a:xfrm>
            <a:off x="47328" y="3718193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Pinos de fixação do guarda mão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CD811337-4D80-48EE-8BB1-B9EBCFDD6B78}"/>
              </a:ext>
            </a:extLst>
          </p:cNvPr>
          <p:cNvSpPr txBox="1"/>
          <p:nvPr/>
        </p:nvSpPr>
        <p:spPr>
          <a:xfrm>
            <a:off x="47328" y="4078233"/>
            <a:ext cx="309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Trilhos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picatinny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34919ED9-0DE8-4759-8B4A-456B3177D9BB}"/>
              </a:ext>
            </a:extLst>
          </p:cNvPr>
          <p:cNvSpPr txBox="1"/>
          <p:nvPr/>
        </p:nvSpPr>
        <p:spPr>
          <a:xfrm>
            <a:off x="6737724" y="226264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BE42DDE-C6D2-4BC8-A1CB-D412FA813F7C}"/>
              </a:ext>
            </a:extLst>
          </p:cNvPr>
          <p:cNvSpPr txBox="1"/>
          <p:nvPr/>
        </p:nvSpPr>
        <p:spPr>
          <a:xfrm>
            <a:off x="47328" y="4438273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Guarda mão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76C0FAD1-3B70-4808-BB09-0CCAF26B141C}"/>
              </a:ext>
            </a:extLst>
          </p:cNvPr>
          <p:cNvSpPr txBox="1"/>
          <p:nvPr/>
        </p:nvSpPr>
        <p:spPr>
          <a:xfrm>
            <a:off x="7841641" y="224725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A2BDC57-EAB0-4952-A6FC-5B0268B0CC1C}"/>
              </a:ext>
            </a:extLst>
          </p:cNvPr>
          <p:cNvSpPr txBox="1"/>
          <p:nvPr/>
        </p:nvSpPr>
        <p:spPr>
          <a:xfrm>
            <a:off x="47328" y="4798313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Tampa da caixa da culatra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DB4D6790-C344-4D9E-9109-47B1F96BDA65}"/>
              </a:ext>
            </a:extLst>
          </p:cNvPr>
          <p:cNvSpPr txBox="1"/>
          <p:nvPr/>
        </p:nvSpPr>
        <p:spPr>
          <a:xfrm>
            <a:off x="9281801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85BEF558-6515-4F1B-BF04-A53C0C64B32F}"/>
              </a:ext>
            </a:extLst>
          </p:cNvPr>
          <p:cNvSpPr txBox="1"/>
          <p:nvPr/>
        </p:nvSpPr>
        <p:spPr>
          <a:xfrm>
            <a:off x="47328" y="51583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Alça de mira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095BF65C-E249-4DAF-8AB9-6621114B2F40}"/>
              </a:ext>
            </a:extLst>
          </p:cNvPr>
          <p:cNvSpPr txBox="1"/>
          <p:nvPr/>
        </p:nvSpPr>
        <p:spPr>
          <a:xfrm>
            <a:off x="10217905" y="217524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xmlns="" id="{700A0EB3-49C3-4AB6-BAA1-56C9BAA60989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040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1" y="852950"/>
            <a:ext cx="8245134" cy="555461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963C0E7-C222-4986-8F7E-D9AE3AEEB1AA}"/>
              </a:ext>
            </a:extLst>
          </p:cNvPr>
          <p:cNvSpPr txBox="1"/>
          <p:nvPr/>
        </p:nvSpPr>
        <p:spPr>
          <a:xfrm>
            <a:off x="580796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95C27738-4227-4385-80B2-29475DEC0093}"/>
              </a:ext>
            </a:extLst>
          </p:cNvPr>
          <p:cNvSpPr txBox="1"/>
          <p:nvPr/>
        </p:nvSpPr>
        <p:spPr>
          <a:xfrm>
            <a:off x="47328" y="3718193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Pinos de fixação do guarda mão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CD811337-4D80-48EE-8BB1-B9EBCFDD6B78}"/>
              </a:ext>
            </a:extLst>
          </p:cNvPr>
          <p:cNvSpPr txBox="1"/>
          <p:nvPr/>
        </p:nvSpPr>
        <p:spPr>
          <a:xfrm>
            <a:off x="47328" y="4078233"/>
            <a:ext cx="309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Trilhos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picatinny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34919ED9-0DE8-4759-8B4A-456B3177D9BB}"/>
              </a:ext>
            </a:extLst>
          </p:cNvPr>
          <p:cNvSpPr txBox="1"/>
          <p:nvPr/>
        </p:nvSpPr>
        <p:spPr>
          <a:xfrm>
            <a:off x="6737724" y="226264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BE42DDE-C6D2-4BC8-A1CB-D412FA813F7C}"/>
              </a:ext>
            </a:extLst>
          </p:cNvPr>
          <p:cNvSpPr txBox="1"/>
          <p:nvPr/>
        </p:nvSpPr>
        <p:spPr>
          <a:xfrm>
            <a:off x="47328" y="4438273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Guarda mão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76C0FAD1-3B70-4808-BB09-0CCAF26B141C}"/>
              </a:ext>
            </a:extLst>
          </p:cNvPr>
          <p:cNvSpPr txBox="1"/>
          <p:nvPr/>
        </p:nvSpPr>
        <p:spPr>
          <a:xfrm>
            <a:off x="7841641" y="224725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A2BDC57-EAB0-4952-A6FC-5B0268B0CC1C}"/>
              </a:ext>
            </a:extLst>
          </p:cNvPr>
          <p:cNvSpPr txBox="1"/>
          <p:nvPr/>
        </p:nvSpPr>
        <p:spPr>
          <a:xfrm>
            <a:off x="47328" y="4798313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Tampa da caixa da culatra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DB4D6790-C344-4D9E-9109-47B1F96BDA65}"/>
              </a:ext>
            </a:extLst>
          </p:cNvPr>
          <p:cNvSpPr txBox="1"/>
          <p:nvPr/>
        </p:nvSpPr>
        <p:spPr>
          <a:xfrm>
            <a:off x="9281801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85BEF558-6515-4F1B-BF04-A53C0C64B32F}"/>
              </a:ext>
            </a:extLst>
          </p:cNvPr>
          <p:cNvSpPr txBox="1"/>
          <p:nvPr/>
        </p:nvSpPr>
        <p:spPr>
          <a:xfrm>
            <a:off x="47328" y="51583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Alça de mira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095BF65C-E249-4DAF-8AB9-6621114B2F40}"/>
              </a:ext>
            </a:extLst>
          </p:cNvPr>
          <p:cNvSpPr txBox="1"/>
          <p:nvPr/>
        </p:nvSpPr>
        <p:spPr>
          <a:xfrm>
            <a:off x="10217905" y="217524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24322E74-ABA5-4998-9FCC-5D1F46493175}"/>
              </a:ext>
            </a:extLst>
          </p:cNvPr>
          <p:cNvSpPr txBox="1"/>
          <p:nvPr/>
        </p:nvSpPr>
        <p:spPr>
          <a:xfrm>
            <a:off x="47328" y="5518393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11 – Coronha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BA4F9610-4879-4B7E-A39B-B8BCA769FF71}"/>
              </a:ext>
            </a:extLst>
          </p:cNvPr>
          <p:cNvSpPr txBox="1"/>
          <p:nvPr/>
        </p:nvSpPr>
        <p:spPr>
          <a:xfrm>
            <a:off x="10823850" y="355820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xmlns="" id="{91225B1F-58C9-4EAD-B2A9-3E3F9D321E07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28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22554" y="1196752"/>
            <a:ext cx="4161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C00000"/>
                </a:solidFill>
              </a:rPr>
              <a:t>MANUAIS/OCASIONAIS</a:t>
            </a:r>
            <a:endParaRPr lang="pt-BR" sz="3200" dirty="0">
              <a:solidFill>
                <a:srgbClr val="C0000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7248129" y="1196752"/>
            <a:ext cx="2890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C00000"/>
                </a:solidFill>
              </a:rPr>
              <a:t>DE ARREMESSO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2C00A499-8596-4036-ACFB-1532542A0CDE}"/>
              </a:ext>
            </a:extLst>
          </p:cNvPr>
          <p:cNvSpPr/>
          <p:nvPr/>
        </p:nvSpPr>
        <p:spPr>
          <a:xfrm>
            <a:off x="2423167" y="124416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u="sng" dirty="0"/>
              <a:t>CLASSIFICAÇÃO GERAL DAS ARMAS</a:t>
            </a:r>
            <a:endParaRPr lang="pt-BR" sz="3600" u="sng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09818358-4F80-423A-BDFE-64D9E48DB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484784"/>
            <a:ext cx="3073592" cy="22471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614097FF-2E51-44FB-BD1F-8F871DA4C4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1010" y="3256494"/>
            <a:ext cx="2404754" cy="240475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24630BBA-7D75-4946-AF43-FB9685BF8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694517"/>
            <a:ext cx="3140540" cy="216348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009C6D40-7AC5-4C33-BC40-C8D8A934E4D8}"/>
              </a:ext>
            </a:extLst>
          </p:cNvPr>
          <p:cNvSpPr/>
          <p:nvPr/>
        </p:nvSpPr>
        <p:spPr>
          <a:xfrm>
            <a:off x="5735961" y="1916832"/>
            <a:ext cx="151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C00000"/>
                </a:solidFill>
              </a:rPr>
              <a:t>Simples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86C39AB4-CC47-4975-83A8-07EBD63C72F8}"/>
              </a:ext>
            </a:extLst>
          </p:cNvPr>
          <p:cNvSpPr/>
          <p:nvPr/>
        </p:nvSpPr>
        <p:spPr>
          <a:xfrm>
            <a:off x="10176338" y="1915144"/>
            <a:ext cx="1896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C00000"/>
                </a:solidFill>
              </a:rPr>
              <a:t>Complexa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7FD92C9B-3877-4FBE-ACA5-C974FE40B1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3759" y="2636912"/>
            <a:ext cx="1960313" cy="199624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3C631040-E16E-4B4F-8DA4-F3F5919EEE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48234">
            <a:off x="4517053" y="5092955"/>
            <a:ext cx="2492767" cy="109470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98738A69-2BCA-481B-8537-1131A192B6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31081" y="3573016"/>
            <a:ext cx="1761063" cy="176106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EC455F35-E422-48C0-A86E-D185F5EEDB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902145">
            <a:off x="6024919" y="3174530"/>
            <a:ext cx="3276190" cy="327619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xmlns="" id="{206B4102-E797-4BF4-BE52-7A7E5A52B4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57880" y="4762170"/>
            <a:ext cx="2683794" cy="21201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xmlns="" id="{8A7168C1-14BA-48CE-A4A6-A807B614DF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36167" y="2499919"/>
            <a:ext cx="3087186" cy="23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843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3" grpId="0"/>
      <p:bldP spid="1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2" y="852950"/>
            <a:ext cx="8245132" cy="555461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963C0E7-C222-4986-8F7E-D9AE3AEEB1AA}"/>
              </a:ext>
            </a:extLst>
          </p:cNvPr>
          <p:cNvSpPr txBox="1"/>
          <p:nvPr/>
        </p:nvSpPr>
        <p:spPr>
          <a:xfrm>
            <a:off x="580796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95C27738-4227-4385-80B2-29475DEC0093}"/>
              </a:ext>
            </a:extLst>
          </p:cNvPr>
          <p:cNvSpPr txBox="1"/>
          <p:nvPr/>
        </p:nvSpPr>
        <p:spPr>
          <a:xfrm>
            <a:off x="47328" y="3718193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Pinos de fixação do guarda mão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CD811337-4D80-48EE-8BB1-B9EBCFDD6B78}"/>
              </a:ext>
            </a:extLst>
          </p:cNvPr>
          <p:cNvSpPr txBox="1"/>
          <p:nvPr/>
        </p:nvSpPr>
        <p:spPr>
          <a:xfrm>
            <a:off x="47328" y="4078233"/>
            <a:ext cx="309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Trilhos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picatinny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34919ED9-0DE8-4759-8B4A-456B3177D9BB}"/>
              </a:ext>
            </a:extLst>
          </p:cNvPr>
          <p:cNvSpPr txBox="1"/>
          <p:nvPr/>
        </p:nvSpPr>
        <p:spPr>
          <a:xfrm>
            <a:off x="6737724" y="226264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BE42DDE-C6D2-4BC8-A1CB-D412FA813F7C}"/>
              </a:ext>
            </a:extLst>
          </p:cNvPr>
          <p:cNvSpPr txBox="1"/>
          <p:nvPr/>
        </p:nvSpPr>
        <p:spPr>
          <a:xfrm>
            <a:off x="47328" y="4438273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Guarda mão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76C0FAD1-3B70-4808-BB09-0CCAF26B141C}"/>
              </a:ext>
            </a:extLst>
          </p:cNvPr>
          <p:cNvSpPr txBox="1"/>
          <p:nvPr/>
        </p:nvSpPr>
        <p:spPr>
          <a:xfrm>
            <a:off x="7841641" y="224725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A2BDC57-EAB0-4952-A6FC-5B0268B0CC1C}"/>
              </a:ext>
            </a:extLst>
          </p:cNvPr>
          <p:cNvSpPr txBox="1"/>
          <p:nvPr/>
        </p:nvSpPr>
        <p:spPr>
          <a:xfrm>
            <a:off x="47328" y="4798313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Tampa da caixa da culatra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DB4D6790-C344-4D9E-9109-47B1F96BDA65}"/>
              </a:ext>
            </a:extLst>
          </p:cNvPr>
          <p:cNvSpPr txBox="1"/>
          <p:nvPr/>
        </p:nvSpPr>
        <p:spPr>
          <a:xfrm>
            <a:off x="9281801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85BEF558-6515-4F1B-BF04-A53C0C64B32F}"/>
              </a:ext>
            </a:extLst>
          </p:cNvPr>
          <p:cNvSpPr txBox="1"/>
          <p:nvPr/>
        </p:nvSpPr>
        <p:spPr>
          <a:xfrm>
            <a:off x="47328" y="51583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Alça de mira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095BF65C-E249-4DAF-8AB9-6621114B2F40}"/>
              </a:ext>
            </a:extLst>
          </p:cNvPr>
          <p:cNvSpPr txBox="1"/>
          <p:nvPr/>
        </p:nvSpPr>
        <p:spPr>
          <a:xfrm>
            <a:off x="10217905" y="217524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24322E74-ABA5-4998-9FCC-5D1F46493175}"/>
              </a:ext>
            </a:extLst>
          </p:cNvPr>
          <p:cNvSpPr txBox="1"/>
          <p:nvPr/>
        </p:nvSpPr>
        <p:spPr>
          <a:xfrm>
            <a:off x="47328" y="5518393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11 – Coronha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BA4F9610-4879-4B7E-A39B-B8BCA769FF71}"/>
              </a:ext>
            </a:extLst>
          </p:cNvPr>
          <p:cNvSpPr txBox="1"/>
          <p:nvPr/>
        </p:nvSpPr>
        <p:spPr>
          <a:xfrm>
            <a:off x="10823850" y="355820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1B688056-CFA8-44D8-A5F3-23FB78AA348B}"/>
              </a:ext>
            </a:extLst>
          </p:cNvPr>
          <p:cNvSpPr txBox="1"/>
          <p:nvPr/>
        </p:nvSpPr>
        <p:spPr>
          <a:xfrm>
            <a:off x="47327" y="5878433"/>
            <a:ext cx="2772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12 – Seletor de tiro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E5F4E741-66E0-463B-B26C-D8C5A985D129}"/>
              </a:ext>
            </a:extLst>
          </p:cNvPr>
          <p:cNvSpPr txBox="1"/>
          <p:nvPr/>
        </p:nvSpPr>
        <p:spPr>
          <a:xfrm>
            <a:off x="9378487" y="3429000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xmlns="" id="{D55F9AF5-F9C8-42E9-9387-30ECD1C816B8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500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2" y="852950"/>
            <a:ext cx="8245132" cy="555461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963C0E7-C222-4986-8F7E-D9AE3AEEB1AA}"/>
              </a:ext>
            </a:extLst>
          </p:cNvPr>
          <p:cNvSpPr txBox="1"/>
          <p:nvPr/>
        </p:nvSpPr>
        <p:spPr>
          <a:xfrm>
            <a:off x="580796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95C27738-4227-4385-80B2-29475DEC0093}"/>
              </a:ext>
            </a:extLst>
          </p:cNvPr>
          <p:cNvSpPr txBox="1"/>
          <p:nvPr/>
        </p:nvSpPr>
        <p:spPr>
          <a:xfrm>
            <a:off x="47328" y="3718193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Pinos de fixação do guarda mão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CD811337-4D80-48EE-8BB1-B9EBCFDD6B78}"/>
              </a:ext>
            </a:extLst>
          </p:cNvPr>
          <p:cNvSpPr txBox="1"/>
          <p:nvPr/>
        </p:nvSpPr>
        <p:spPr>
          <a:xfrm>
            <a:off x="47328" y="4078233"/>
            <a:ext cx="309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Trilhos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picatinny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34919ED9-0DE8-4759-8B4A-456B3177D9BB}"/>
              </a:ext>
            </a:extLst>
          </p:cNvPr>
          <p:cNvSpPr txBox="1"/>
          <p:nvPr/>
        </p:nvSpPr>
        <p:spPr>
          <a:xfrm>
            <a:off x="6737724" y="226264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BE42DDE-C6D2-4BC8-A1CB-D412FA813F7C}"/>
              </a:ext>
            </a:extLst>
          </p:cNvPr>
          <p:cNvSpPr txBox="1"/>
          <p:nvPr/>
        </p:nvSpPr>
        <p:spPr>
          <a:xfrm>
            <a:off x="47328" y="4438273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Guarda mão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76C0FAD1-3B70-4808-BB09-0CCAF26B141C}"/>
              </a:ext>
            </a:extLst>
          </p:cNvPr>
          <p:cNvSpPr txBox="1"/>
          <p:nvPr/>
        </p:nvSpPr>
        <p:spPr>
          <a:xfrm>
            <a:off x="7841641" y="224725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A2BDC57-EAB0-4952-A6FC-5B0268B0CC1C}"/>
              </a:ext>
            </a:extLst>
          </p:cNvPr>
          <p:cNvSpPr txBox="1"/>
          <p:nvPr/>
        </p:nvSpPr>
        <p:spPr>
          <a:xfrm>
            <a:off x="47328" y="4798313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Tampa da caixa da culatra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DB4D6790-C344-4D9E-9109-47B1F96BDA65}"/>
              </a:ext>
            </a:extLst>
          </p:cNvPr>
          <p:cNvSpPr txBox="1"/>
          <p:nvPr/>
        </p:nvSpPr>
        <p:spPr>
          <a:xfrm>
            <a:off x="9281801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85BEF558-6515-4F1B-BF04-A53C0C64B32F}"/>
              </a:ext>
            </a:extLst>
          </p:cNvPr>
          <p:cNvSpPr txBox="1"/>
          <p:nvPr/>
        </p:nvSpPr>
        <p:spPr>
          <a:xfrm>
            <a:off x="47328" y="51583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Alça de mira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095BF65C-E249-4DAF-8AB9-6621114B2F40}"/>
              </a:ext>
            </a:extLst>
          </p:cNvPr>
          <p:cNvSpPr txBox="1"/>
          <p:nvPr/>
        </p:nvSpPr>
        <p:spPr>
          <a:xfrm>
            <a:off x="10217905" y="217524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24322E74-ABA5-4998-9FCC-5D1F46493175}"/>
              </a:ext>
            </a:extLst>
          </p:cNvPr>
          <p:cNvSpPr txBox="1"/>
          <p:nvPr/>
        </p:nvSpPr>
        <p:spPr>
          <a:xfrm>
            <a:off x="47328" y="5518393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11 – Coronha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BA4F9610-4879-4B7E-A39B-B8BCA769FF71}"/>
              </a:ext>
            </a:extLst>
          </p:cNvPr>
          <p:cNvSpPr txBox="1"/>
          <p:nvPr/>
        </p:nvSpPr>
        <p:spPr>
          <a:xfrm>
            <a:off x="10823850" y="355820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1B688056-CFA8-44D8-A5F3-23FB78AA348B}"/>
              </a:ext>
            </a:extLst>
          </p:cNvPr>
          <p:cNvSpPr txBox="1"/>
          <p:nvPr/>
        </p:nvSpPr>
        <p:spPr>
          <a:xfrm>
            <a:off x="47327" y="5878433"/>
            <a:ext cx="2772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12 – Seletor de tiro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E5F4E741-66E0-463B-B26C-D8C5A985D129}"/>
              </a:ext>
            </a:extLst>
          </p:cNvPr>
          <p:cNvSpPr txBox="1"/>
          <p:nvPr/>
        </p:nvSpPr>
        <p:spPr>
          <a:xfrm>
            <a:off x="9378487" y="3429000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C4BE64E0-628D-4A02-A6C2-53B45A9F8B41}"/>
              </a:ext>
            </a:extLst>
          </p:cNvPr>
          <p:cNvSpPr txBox="1"/>
          <p:nvPr/>
        </p:nvSpPr>
        <p:spPr>
          <a:xfrm>
            <a:off x="47328" y="6238473"/>
            <a:ext cx="2772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13 – Empunhadura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8E403C02-F922-4722-8BF2-AB9E008C5EC6}"/>
              </a:ext>
            </a:extLst>
          </p:cNvPr>
          <p:cNvSpPr txBox="1"/>
          <p:nvPr/>
        </p:nvSpPr>
        <p:spPr>
          <a:xfrm>
            <a:off x="9378488" y="4767535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3AFDD8A6-AD7E-466D-A773-F80CADDB29AB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431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2" y="852950"/>
            <a:ext cx="8245131" cy="555461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963C0E7-C222-4986-8F7E-D9AE3AEEB1AA}"/>
              </a:ext>
            </a:extLst>
          </p:cNvPr>
          <p:cNvSpPr txBox="1"/>
          <p:nvPr/>
        </p:nvSpPr>
        <p:spPr>
          <a:xfrm>
            <a:off x="580796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95C27738-4227-4385-80B2-29475DEC0093}"/>
              </a:ext>
            </a:extLst>
          </p:cNvPr>
          <p:cNvSpPr txBox="1"/>
          <p:nvPr/>
        </p:nvSpPr>
        <p:spPr>
          <a:xfrm>
            <a:off x="47328" y="3718193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Pinos de fixação do guarda mão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CD811337-4D80-48EE-8BB1-B9EBCFDD6B78}"/>
              </a:ext>
            </a:extLst>
          </p:cNvPr>
          <p:cNvSpPr txBox="1"/>
          <p:nvPr/>
        </p:nvSpPr>
        <p:spPr>
          <a:xfrm>
            <a:off x="47328" y="4078233"/>
            <a:ext cx="309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Trilhos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picatinny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34919ED9-0DE8-4759-8B4A-456B3177D9BB}"/>
              </a:ext>
            </a:extLst>
          </p:cNvPr>
          <p:cNvSpPr txBox="1"/>
          <p:nvPr/>
        </p:nvSpPr>
        <p:spPr>
          <a:xfrm>
            <a:off x="6737724" y="226264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BE42DDE-C6D2-4BC8-A1CB-D412FA813F7C}"/>
              </a:ext>
            </a:extLst>
          </p:cNvPr>
          <p:cNvSpPr txBox="1"/>
          <p:nvPr/>
        </p:nvSpPr>
        <p:spPr>
          <a:xfrm>
            <a:off x="47328" y="4438273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Guarda mão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76C0FAD1-3B70-4808-BB09-0CCAF26B141C}"/>
              </a:ext>
            </a:extLst>
          </p:cNvPr>
          <p:cNvSpPr txBox="1"/>
          <p:nvPr/>
        </p:nvSpPr>
        <p:spPr>
          <a:xfrm>
            <a:off x="7841641" y="224725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A2BDC57-EAB0-4952-A6FC-5B0268B0CC1C}"/>
              </a:ext>
            </a:extLst>
          </p:cNvPr>
          <p:cNvSpPr txBox="1"/>
          <p:nvPr/>
        </p:nvSpPr>
        <p:spPr>
          <a:xfrm>
            <a:off x="47328" y="4798313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Tampa da caixa da culatra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DB4D6790-C344-4D9E-9109-47B1F96BDA65}"/>
              </a:ext>
            </a:extLst>
          </p:cNvPr>
          <p:cNvSpPr txBox="1"/>
          <p:nvPr/>
        </p:nvSpPr>
        <p:spPr>
          <a:xfrm>
            <a:off x="9281801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85BEF558-6515-4F1B-BF04-A53C0C64B32F}"/>
              </a:ext>
            </a:extLst>
          </p:cNvPr>
          <p:cNvSpPr txBox="1"/>
          <p:nvPr/>
        </p:nvSpPr>
        <p:spPr>
          <a:xfrm>
            <a:off x="47328" y="51583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Alça de mira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095BF65C-E249-4DAF-8AB9-6621114B2F40}"/>
              </a:ext>
            </a:extLst>
          </p:cNvPr>
          <p:cNvSpPr txBox="1"/>
          <p:nvPr/>
        </p:nvSpPr>
        <p:spPr>
          <a:xfrm>
            <a:off x="10217905" y="217524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24322E74-ABA5-4998-9FCC-5D1F46493175}"/>
              </a:ext>
            </a:extLst>
          </p:cNvPr>
          <p:cNvSpPr txBox="1"/>
          <p:nvPr/>
        </p:nvSpPr>
        <p:spPr>
          <a:xfrm>
            <a:off x="47328" y="5518393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11 – Coronha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BA4F9610-4879-4B7E-A39B-B8BCA769FF71}"/>
              </a:ext>
            </a:extLst>
          </p:cNvPr>
          <p:cNvSpPr txBox="1"/>
          <p:nvPr/>
        </p:nvSpPr>
        <p:spPr>
          <a:xfrm>
            <a:off x="10823850" y="355820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1B688056-CFA8-44D8-A5F3-23FB78AA348B}"/>
              </a:ext>
            </a:extLst>
          </p:cNvPr>
          <p:cNvSpPr txBox="1"/>
          <p:nvPr/>
        </p:nvSpPr>
        <p:spPr>
          <a:xfrm>
            <a:off x="47327" y="5878433"/>
            <a:ext cx="2772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12 – Seletor de tiro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E5F4E741-66E0-463B-B26C-D8C5A985D129}"/>
              </a:ext>
            </a:extLst>
          </p:cNvPr>
          <p:cNvSpPr txBox="1"/>
          <p:nvPr/>
        </p:nvSpPr>
        <p:spPr>
          <a:xfrm>
            <a:off x="9378487" y="3429000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C4BE64E0-628D-4A02-A6C2-53B45A9F8B41}"/>
              </a:ext>
            </a:extLst>
          </p:cNvPr>
          <p:cNvSpPr txBox="1"/>
          <p:nvPr/>
        </p:nvSpPr>
        <p:spPr>
          <a:xfrm>
            <a:off x="47328" y="6238473"/>
            <a:ext cx="2772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13 – Empunhadura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8E403C02-F922-4722-8BF2-AB9E008C5EC6}"/>
              </a:ext>
            </a:extLst>
          </p:cNvPr>
          <p:cNvSpPr txBox="1"/>
          <p:nvPr/>
        </p:nvSpPr>
        <p:spPr>
          <a:xfrm>
            <a:off x="9378488" y="4767535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560924B2-8D5D-4A74-A0A2-36A7426173E7}"/>
              </a:ext>
            </a:extLst>
          </p:cNvPr>
          <p:cNvSpPr txBox="1"/>
          <p:nvPr/>
        </p:nvSpPr>
        <p:spPr>
          <a:xfrm>
            <a:off x="4772086" y="4342799"/>
            <a:ext cx="2616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14 – Guarda mato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106387F6-0829-47DF-8D7D-3AB2EDDBC32C}"/>
              </a:ext>
            </a:extLst>
          </p:cNvPr>
          <p:cNvSpPr txBox="1"/>
          <p:nvPr/>
        </p:nvSpPr>
        <p:spPr>
          <a:xfrm>
            <a:off x="8768305" y="4439193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xmlns="" id="{A6AD13DB-3EA7-4921-ACA1-CA74152693CA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768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2" y="852950"/>
            <a:ext cx="8245131" cy="555461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963C0E7-C222-4986-8F7E-D9AE3AEEB1AA}"/>
              </a:ext>
            </a:extLst>
          </p:cNvPr>
          <p:cNvSpPr txBox="1"/>
          <p:nvPr/>
        </p:nvSpPr>
        <p:spPr>
          <a:xfrm>
            <a:off x="580796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95C27738-4227-4385-80B2-29475DEC0093}"/>
              </a:ext>
            </a:extLst>
          </p:cNvPr>
          <p:cNvSpPr txBox="1"/>
          <p:nvPr/>
        </p:nvSpPr>
        <p:spPr>
          <a:xfrm>
            <a:off x="47328" y="3718193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Pinos de fixação do guarda mão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CD811337-4D80-48EE-8BB1-B9EBCFDD6B78}"/>
              </a:ext>
            </a:extLst>
          </p:cNvPr>
          <p:cNvSpPr txBox="1"/>
          <p:nvPr/>
        </p:nvSpPr>
        <p:spPr>
          <a:xfrm>
            <a:off x="47328" y="4078233"/>
            <a:ext cx="309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Trilhos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picatinny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34919ED9-0DE8-4759-8B4A-456B3177D9BB}"/>
              </a:ext>
            </a:extLst>
          </p:cNvPr>
          <p:cNvSpPr txBox="1"/>
          <p:nvPr/>
        </p:nvSpPr>
        <p:spPr>
          <a:xfrm>
            <a:off x="6737724" y="226264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BE42DDE-C6D2-4BC8-A1CB-D412FA813F7C}"/>
              </a:ext>
            </a:extLst>
          </p:cNvPr>
          <p:cNvSpPr txBox="1"/>
          <p:nvPr/>
        </p:nvSpPr>
        <p:spPr>
          <a:xfrm>
            <a:off x="47328" y="4438273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Guarda mão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76C0FAD1-3B70-4808-BB09-0CCAF26B141C}"/>
              </a:ext>
            </a:extLst>
          </p:cNvPr>
          <p:cNvSpPr txBox="1"/>
          <p:nvPr/>
        </p:nvSpPr>
        <p:spPr>
          <a:xfrm>
            <a:off x="7841641" y="224725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A2BDC57-EAB0-4952-A6FC-5B0268B0CC1C}"/>
              </a:ext>
            </a:extLst>
          </p:cNvPr>
          <p:cNvSpPr txBox="1"/>
          <p:nvPr/>
        </p:nvSpPr>
        <p:spPr>
          <a:xfrm>
            <a:off x="47328" y="4798313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Tampa da caixa da culatra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DB4D6790-C344-4D9E-9109-47B1F96BDA65}"/>
              </a:ext>
            </a:extLst>
          </p:cNvPr>
          <p:cNvSpPr txBox="1"/>
          <p:nvPr/>
        </p:nvSpPr>
        <p:spPr>
          <a:xfrm>
            <a:off x="9281801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85BEF558-6515-4F1B-BF04-A53C0C64B32F}"/>
              </a:ext>
            </a:extLst>
          </p:cNvPr>
          <p:cNvSpPr txBox="1"/>
          <p:nvPr/>
        </p:nvSpPr>
        <p:spPr>
          <a:xfrm>
            <a:off x="47328" y="51583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Alça de mira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095BF65C-E249-4DAF-8AB9-6621114B2F40}"/>
              </a:ext>
            </a:extLst>
          </p:cNvPr>
          <p:cNvSpPr txBox="1"/>
          <p:nvPr/>
        </p:nvSpPr>
        <p:spPr>
          <a:xfrm>
            <a:off x="10217905" y="217524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24322E74-ABA5-4998-9FCC-5D1F46493175}"/>
              </a:ext>
            </a:extLst>
          </p:cNvPr>
          <p:cNvSpPr txBox="1"/>
          <p:nvPr/>
        </p:nvSpPr>
        <p:spPr>
          <a:xfrm>
            <a:off x="47328" y="5518393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11 – Coronha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BA4F9610-4879-4B7E-A39B-B8BCA769FF71}"/>
              </a:ext>
            </a:extLst>
          </p:cNvPr>
          <p:cNvSpPr txBox="1"/>
          <p:nvPr/>
        </p:nvSpPr>
        <p:spPr>
          <a:xfrm>
            <a:off x="10823850" y="355820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1B688056-CFA8-44D8-A5F3-23FB78AA348B}"/>
              </a:ext>
            </a:extLst>
          </p:cNvPr>
          <p:cNvSpPr txBox="1"/>
          <p:nvPr/>
        </p:nvSpPr>
        <p:spPr>
          <a:xfrm>
            <a:off x="47327" y="5878433"/>
            <a:ext cx="2772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12 – Seletor de tiro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E5F4E741-66E0-463B-B26C-D8C5A985D129}"/>
              </a:ext>
            </a:extLst>
          </p:cNvPr>
          <p:cNvSpPr txBox="1"/>
          <p:nvPr/>
        </p:nvSpPr>
        <p:spPr>
          <a:xfrm>
            <a:off x="9378487" y="3429000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C4BE64E0-628D-4A02-A6C2-53B45A9F8B41}"/>
              </a:ext>
            </a:extLst>
          </p:cNvPr>
          <p:cNvSpPr txBox="1"/>
          <p:nvPr/>
        </p:nvSpPr>
        <p:spPr>
          <a:xfrm>
            <a:off x="47328" y="6238473"/>
            <a:ext cx="2772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13 – Empunhadura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8E403C02-F922-4722-8BF2-AB9E008C5EC6}"/>
              </a:ext>
            </a:extLst>
          </p:cNvPr>
          <p:cNvSpPr txBox="1"/>
          <p:nvPr/>
        </p:nvSpPr>
        <p:spPr>
          <a:xfrm>
            <a:off x="9378488" y="4767535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560924B2-8D5D-4A74-A0A2-36A7426173E7}"/>
              </a:ext>
            </a:extLst>
          </p:cNvPr>
          <p:cNvSpPr txBox="1"/>
          <p:nvPr/>
        </p:nvSpPr>
        <p:spPr>
          <a:xfrm>
            <a:off x="4772086" y="4342799"/>
            <a:ext cx="2616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14 – Guarda mato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106387F6-0829-47DF-8D7D-3AB2EDDBC32C}"/>
              </a:ext>
            </a:extLst>
          </p:cNvPr>
          <p:cNvSpPr txBox="1"/>
          <p:nvPr/>
        </p:nvSpPr>
        <p:spPr>
          <a:xfrm>
            <a:off x="8768305" y="4439193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xmlns="" id="{2E58038F-DA76-4254-80DA-A73273EB37D0}"/>
              </a:ext>
            </a:extLst>
          </p:cNvPr>
          <p:cNvSpPr txBox="1"/>
          <p:nvPr/>
        </p:nvSpPr>
        <p:spPr>
          <a:xfrm>
            <a:off x="4806204" y="4743149"/>
            <a:ext cx="2760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15 – Alojamento do carregador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1CA62827-BFA1-4224-8050-9D383814F171}"/>
              </a:ext>
            </a:extLst>
          </p:cNvPr>
          <p:cNvSpPr txBox="1"/>
          <p:nvPr/>
        </p:nvSpPr>
        <p:spPr>
          <a:xfrm>
            <a:off x="8268138" y="3471971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CDCB865F-08B3-4C1E-875C-4005BE20E33D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145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63" y="852950"/>
            <a:ext cx="8245129" cy="555461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253438F-A3B1-49C7-ADC6-3C87042F10B8}"/>
              </a:ext>
            </a:extLst>
          </p:cNvPr>
          <p:cNvSpPr txBox="1"/>
          <p:nvPr/>
        </p:nvSpPr>
        <p:spPr>
          <a:xfrm>
            <a:off x="508788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3E9D194-BF08-4224-A541-AA097A4CE74F}"/>
              </a:ext>
            </a:extLst>
          </p:cNvPr>
          <p:cNvSpPr txBox="1"/>
          <p:nvPr/>
        </p:nvSpPr>
        <p:spPr>
          <a:xfrm>
            <a:off x="28547" y="2278033"/>
            <a:ext cx="1458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Cano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51D68-0370-4D21-85C9-E1001A32BBB2}"/>
              </a:ext>
            </a:extLst>
          </p:cNvPr>
          <p:cNvSpPr txBox="1"/>
          <p:nvPr/>
        </p:nvSpPr>
        <p:spPr>
          <a:xfrm>
            <a:off x="4871864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EE41C0A-6C74-46C7-BC4F-79D7577F52F4}"/>
              </a:ext>
            </a:extLst>
          </p:cNvPr>
          <p:cNvSpPr txBox="1"/>
          <p:nvPr/>
        </p:nvSpPr>
        <p:spPr>
          <a:xfrm>
            <a:off x="45996" y="2638073"/>
            <a:ext cx="1729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Zarelho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C672A265-7A65-4D9F-BB28-FB64EBB42CC0}"/>
              </a:ext>
            </a:extLst>
          </p:cNvPr>
          <p:cNvSpPr txBox="1"/>
          <p:nvPr/>
        </p:nvSpPr>
        <p:spPr>
          <a:xfrm>
            <a:off x="5105337" y="126876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D8567DB-B6BD-4438-9446-7F16C4688997}"/>
              </a:ext>
            </a:extLst>
          </p:cNvPr>
          <p:cNvSpPr txBox="1"/>
          <p:nvPr/>
        </p:nvSpPr>
        <p:spPr>
          <a:xfrm>
            <a:off x="47328" y="2998113"/>
            <a:ext cx="4824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Obturador do cilindro de gases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E3D5B8C-92A5-432D-BD54-E2B21697FFFA}"/>
              </a:ext>
            </a:extLst>
          </p:cNvPr>
          <p:cNvSpPr txBox="1"/>
          <p:nvPr/>
        </p:nvSpPr>
        <p:spPr>
          <a:xfrm>
            <a:off x="6041441" y="83671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DB9390D-3C79-405E-BF32-A4ACD879846D}"/>
              </a:ext>
            </a:extLst>
          </p:cNvPr>
          <p:cNvSpPr txBox="1"/>
          <p:nvPr/>
        </p:nvSpPr>
        <p:spPr>
          <a:xfrm>
            <a:off x="47328" y="33581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Massa de mira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963C0E7-C222-4986-8F7E-D9AE3AEEB1AA}"/>
              </a:ext>
            </a:extLst>
          </p:cNvPr>
          <p:cNvSpPr txBox="1"/>
          <p:nvPr/>
        </p:nvSpPr>
        <p:spPr>
          <a:xfrm>
            <a:off x="5807968" y="181520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95C27738-4227-4385-80B2-29475DEC0093}"/>
              </a:ext>
            </a:extLst>
          </p:cNvPr>
          <p:cNvSpPr txBox="1"/>
          <p:nvPr/>
        </p:nvSpPr>
        <p:spPr>
          <a:xfrm>
            <a:off x="47328" y="3718193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Pinos de fixação do guarda mão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CD811337-4D80-48EE-8BB1-B9EBCFDD6B78}"/>
              </a:ext>
            </a:extLst>
          </p:cNvPr>
          <p:cNvSpPr txBox="1"/>
          <p:nvPr/>
        </p:nvSpPr>
        <p:spPr>
          <a:xfrm>
            <a:off x="47328" y="4078233"/>
            <a:ext cx="309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Trilhos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picatinny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34919ED9-0DE8-4759-8B4A-456B3177D9BB}"/>
              </a:ext>
            </a:extLst>
          </p:cNvPr>
          <p:cNvSpPr txBox="1"/>
          <p:nvPr/>
        </p:nvSpPr>
        <p:spPr>
          <a:xfrm>
            <a:off x="6737724" y="226264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1BE42DDE-C6D2-4BC8-A1CB-D412FA813F7C}"/>
              </a:ext>
            </a:extLst>
          </p:cNvPr>
          <p:cNvSpPr txBox="1"/>
          <p:nvPr/>
        </p:nvSpPr>
        <p:spPr>
          <a:xfrm>
            <a:off x="47328" y="4438273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Guarda mão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76C0FAD1-3B70-4808-BB09-0CCAF26B141C}"/>
              </a:ext>
            </a:extLst>
          </p:cNvPr>
          <p:cNvSpPr txBox="1"/>
          <p:nvPr/>
        </p:nvSpPr>
        <p:spPr>
          <a:xfrm>
            <a:off x="7841641" y="224725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A2BDC57-EAB0-4952-A6FC-5B0268B0CC1C}"/>
              </a:ext>
            </a:extLst>
          </p:cNvPr>
          <p:cNvSpPr txBox="1"/>
          <p:nvPr/>
        </p:nvSpPr>
        <p:spPr>
          <a:xfrm>
            <a:off x="47328" y="4798313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Tampa da caixa da culatra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DB4D6790-C344-4D9E-9109-47B1F96BDA65}"/>
              </a:ext>
            </a:extLst>
          </p:cNvPr>
          <p:cNvSpPr txBox="1"/>
          <p:nvPr/>
        </p:nvSpPr>
        <p:spPr>
          <a:xfrm>
            <a:off x="9281801" y="246327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85BEF558-6515-4F1B-BF04-A53C0C64B32F}"/>
              </a:ext>
            </a:extLst>
          </p:cNvPr>
          <p:cNvSpPr txBox="1"/>
          <p:nvPr/>
        </p:nvSpPr>
        <p:spPr>
          <a:xfrm>
            <a:off x="47328" y="5158353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Alça de mira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095BF65C-E249-4DAF-8AB9-6621114B2F40}"/>
              </a:ext>
            </a:extLst>
          </p:cNvPr>
          <p:cNvSpPr txBox="1"/>
          <p:nvPr/>
        </p:nvSpPr>
        <p:spPr>
          <a:xfrm>
            <a:off x="10217905" y="217524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24322E74-ABA5-4998-9FCC-5D1F46493175}"/>
              </a:ext>
            </a:extLst>
          </p:cNvPr>
          <p:cNvSpPr txBox="1"/>
          <p:nvPr/>
        </p:nvSpPr>
        <p:spPr>
          <a:xfrm>
            <a:off x="47328" y="5518393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11 – Coronha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BA4F9610-4879-4B7E-A39B-B8BCA769FF71}"/>
              </a:ext>
            </a:extLst>
          </p:cNvPr>
          <p:cNvSpPr txBox="1"/>
          <p:nvPr/>
        </p:nvSpPr>
        <p:spPr>
          <a:xfrm>
            <a:off x="10823850" y="3558207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1B688056-CFA8-44D8-A5F3-23FB78AA348B}"/>
              </a:ext>
            </a:extLst>
          </p:cNvPr>
          <p:cNvSpPr txBox="1"/>
          <p:nvPr/>
        </p:nvSpPr>
        <p:spPr>
          <a:xfrm>
            <a:off x="47327" y="5878433"/>
            <a:ext cx="2772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12 – Seletor de tiro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E5F4E741-66E0-463B-B26C-D8C5A985D129}"/>
              </a:ext>
            </a:extLst>
          </p:cNvPr>
          <p:cNvSpPr txBox="1"/>
          <p:nvPr/>
        </p:nvSpPr>
        <p:spPr>
          <a:xfrm>
            <a:off x="9378487" y="3429000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C4BE64E0-628D-4A02-A6C2-53B45A9F8B41}"/>
              </a:ext>
            </a:extLst>
          </p:cNvPr>
          <p:cNvSpPr txBox="1"/>
          <p:nvPr/>
        </p:nvSpPr>
        <p:spPr>
          <a:xfrm>
            <a:off x="47328" y="6238473"/>
            <a:ext cx="2772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13 – Empunhadura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8E403C02-F922-4722-8BF2-AB9E008C5EC6}"/>
              </a:ext>
            </a:extLst>
          </p:cNvPr>
          <p:cNvSpPr txBox="1"/>
          <p:nvPr/>
        </p:nvSpPr>
        <p:spPr>
          <a:xfrm>
            <a:off x="9378488" y="4767535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560924B2-8D5D-4A74-A0A2-36A7426173E7}"/>
              </a:ext>
            </a:extLst>
          </p:cNvPr>
          <p:cNvSpPr txBox="1"/>
          <p:nvPr/>
        </p:nvSpPr>
        <p:spPr>
          <a:xfrm>
            <a:off x="4772086" y="4342799"/>
            <a:ext cx="2616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14 – Guarda mato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106387F6-0829-47DF-8D7D-3AB2EDDBC32C}"/>
              </a:ext>
            </a:extLst>
          </p:cNvPr>
          <p:cNvSpPr txBox="1"/>
          <p:nvPr/>
        </p:nvSpPr>
        <p:spPr>
          <a:xfrm>
            <a:off x="8768305" y="4439193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xmlns="" id="{2E58038F-DA76-4254-80DA-A73273EB37D0}"/>
              </a:ext>
            </a:extLst>
          </p:cNvPr>
          <p:cNvSpPr txBox="1"/>
          <p:nvPr/>
        </p:nvSpPr>
        <p:spPr>
          <a:xfrm>
            <a:off x="4806204" y="4743149"/>
            <a:ext cx="2760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15 – Alojamento do carregador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1CA62827-BFA1-4224-8050-9D383814F171}"/>
              </a:ext>
            </a:extLst>
          </p:cNvPr>
          <p:cNvSpPr txBox="1"/>
          <p:nvPr/>
        </p:nvSpPr>
        <p:spPr>
          <a:xfrm>
            <a:off x="8268138" y="3471971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xmlns="" id="{0BD9CA20-6618-463C-A46D-1CCBA6326C8F}"/>
              </a:ext>
            </a:extLst>
          </p:cNvPr>
          <p:cNvSpPr txBox="1"/>
          <p:nvPr/>
        </p:nvSpPr>
        <p:spPr>
          <a:xfrm>
            <a:off x="4799856" y="5446385"/>
            <a:ext cx="23524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16 – Preparador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B0DA7788-AA41-4059-823E-5022D040D4FB}"/>
              </a:ext>
            </a:extLst>
          </p:cNvPr>
          <p:cNvSpPr txBox="1"/>
          <p:nvPr/>
        </p:nvSpPr>
        <p:spPr>
          <a:xfrm>
            <a:off x="8976320" y="2821628"/>
            <a:ext cx="60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941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3435" y="1075665"/>
            <a:ext cx="8245129" cy="5554613"/>
          </a:xfrm>
          <a:prstGeom prst="rect">
            <a:avLst/>
          </a:prstGeom>
        </p:spPr>
      </p:pic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</p:spTree>
    <p:extLst>
      <p:ext uri="{BB962C8B-B14F-4D97-AF65-F5344CB8AC3E}">
        <p14:creationId xmlns:p14="http://schemas.microsoft.com/office/powerpoint/2010/main" xmlns="" val="361382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E13F0DF3-73B4-4FD4-AFA2-FE01E06D5F57}"/>
              </a:ext>
            </a:extLst>
          </p:cNvPr>
          <p:cNvSpPr txBox="1"/>
          <p:nvPr/>
        </p:nvSpPr>
        <p:spPr>
          <a:xfrm>
            <a:off x="191344" y="935248"/>
            <a:ext cx="3908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- Retirar o pino da armação.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6E67945F-F068-4B2B-B721-C08C6B5EB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70" y="1431921"/>
            <a:ext cx="9535192" cy="5240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628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E13F0DF3-73B4-4FD4-AFA2-FE01E06D5F57}"/>
              </a:ext>
            </a:extLst>
          </p:cNvPr>
          <p:cNvSpPr txBox="1"/>
          <p:nvPr/>
        </p:nvSpPr>
        <p:spPr>
          <a:xfrm>
            <a:off x="191344" y="93524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- Retirar a tampa da caixa da culatra.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F89CFEA-C6E1-4FF6-BBDE-A40F9BA50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45" y="1422194"/>
            <a:ext cx="7036910" cy="52258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43711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40DDFD8-EDCB-44F6-BA8E-6D2F04CF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400" y="908720"/>
            <a:ext cx="7815732" cy="5760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8215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1C672204-E9FC-41D5-803C-951F0353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556792"/>
            <a:ext cx="5832648" cy="4282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6622C1F-7DBC-4B16-9955-B1E509ED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907912"/>
            <a:ext cx="5328592" cy="4411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43151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770A5934-9594-491C-9474-0B0CB6426825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xmlns="" id="{5E7C4E8D-E537-4D0E-935C-B970BE689339}"/>
              </a:ext>
            </a:extLst>
          </p:cNvPr>
          <p:cNvSpPr/>
          <p:nvPr/>
        </p:nvSpPr>
        <p:spPr>
          <a:xfrm>
            <a:off x="249366" y="2008208"/>
            <a:ext cx="1938094" cy="969047"/>
          </a:xfrm>
          <a:custGeom>
            <a:avLst/>
            <a:gdLst>
              <a:gd name="connsiteX0" fmla="*/ 0 w 1938094"/>
              <a:gd name="connsiteY0" fmla="*/ 0 h 969047"/>
              <a:gd name="connsiteX1" fmla="*/ 1938094 w 1938094"/>
              <a:gd name="connsiteY1" fmla="*/ 0 h 969047"/>
              <a:gd name="connsiteX2" fmla="*/ 1938094 w 1938094"/>
              <a:gd name="connsiteY2" fmla="*/ 969047 h 969047"/>
              <a:gd name="connsiteX3" fmla="*/ 0 w 1938094"/>
              <a:gd name="connsiteY3" fmla="*/ 969047 h 969047"/>
              <a:gd name="connsiteX4" fmla="*/ 0 w 1938094"/>
              <a:gd name="connsiteY4" fmla="*/ 0 h 9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094" h="969047">
                <a:moveTo>
                  <a:pt x="0" y="0"/>
                </a:moveTo>
                <a:lnTo>
                  <a:pt x="1938094" y="0"/>
                </a:lnTo>
                <a:lnTo>
                  <a:pt x="1938094" y="969047"/>
                </a:lnTo>
                <a:lnTo>
                  <a:pt x="0" y="9690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300" b="1" kern="1200" dirty="0"/>
              <a:t>Tipo</a:t>
            </a:r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xmlns="" id="{A051D25C-0714-43E5-BE5D-8B68189565B8}"/>
              </a:ext>
            </a:extLst>
          </p:cNvPr>
          <p:cNvSpPr/>
          <p:nvPr/>
        </p:nvSpPr>
        <p:spPr>
          <a:xfrm>
            <a:off x="2709801" y="2008208"/>
            <a:ext cx="1938094" cy="969047"/>
          </a:xfrm>
          <a:custGeom>
            <a:avLst/>
            <a:gdLst>
              <a:gd name="connsiteX0" fmla="*/ 0 w 1938094"/>
              <a:gd name="connsiteY0" fmla="*/ 0 h 969047"/>
              <a:gd name="connsiteX1" fmla="*/ 1938094 w 1938094"/>
              <a:gd name="connsiteY1" fmla="*/ 0 h 969047"/>
              <a:gd name="connsiteX2" fmla="*/ 1938094 w 1938094"/>
              <a:gd name="connsiteY2" fmla="*/ 969047 h 969047"/>
              <a:gd name="connsiteX3" fmla="*/ 0 w 1938094"/>
              <a:gd name="connsiteY3" fmla="*/ 969047 h 969047"/>
              <a:gd name="connsiteX4" fmla="*/ 0 w 1938094"/>
              <a:gd name="connsiteY4" fmla="*/ 0 h 9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094" h="969047">
                <a:moveTo>
                  <a:pt x="0" y="0"/>
                </a:moveTo>
                <a:lnTo>
                  <a:pt x="1938094" y="0"/>
                </a:lnTo>
                <a:lnTo>
                  <a:pt x="1938094" y="969047"/>
                </a:lnTo>
                <a:lnTo>
                  <a:pt x="0" y="9690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300" b="1" kern="1200" dirty="0"/>
              <a:t>Emprego</a:t>
            </a: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EBC92FE6-52D6-4FD4-B876-69F2E170E103}"/>
              </a:ext>
            </a:extLst>
          </p:cNvPr>
          <p:cNvSpPr/>
          <p:nvPr/>
        </p:nvSpPr>
        <p:spPr>
          <a:xfrm>
            <a:off x="5138574" y="2008208"/>
            <a:ext cx="1938094" cy="969047"/>
          </a:xfrm>
          <a:custGeom>
            <a:avLst/>
            <a:gdLst>
              <a:gd name="connsiteX0" fmla="*/ 0 w 1938094"/>
              <a:gd name="connsiteY0" fmla="*/ 0 h 969047"/>
              <a:gd name="connsiteX1" fmla="*/ 1938094 w 1938094"/>
              <a:gd name="connsiteY1" fmla="*/ 0 h 969047"/>
              <a:gd name="connsiteX2" fmla="*/ 1938094 w 1938094"/>
              <a:gd name="connsiteY2" fmla="*/ 969047 h 969047"/>
              <a:gd name="connsiteX3" fmla="*/ 0 w 1938094"/>
              <a:gd name="connsiteY3" fmla="*/ 969047 h 969047"/>
              <a:gd name="connsiteX4" fmla="*/ 0 w 1938094"/>
              <a:gd name="connsiteY4" fmla="*/ 0 h 9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094" h="969047">
                <a:moveTo>
                  <a:pt x="0" y="0"/>
                </a:moveTo>
                <a:lnTo>
                  <a:pt x="1938094" y="0"/>
                </a:lnTo>
                <a:lnTo>
                  <a:pt x="1938094" y="969047"/>
                </a:lnTo>
                <a:lnTo>
                  <a:pt x="0" y="9690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300" b="1" kern="1200" dirty="0"/>
              <a:t>Alma do cano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xmlns="" id="{F6D77A17-EBF2-4905-B52C-7E0C10CCF36C}"/>
              </a:ext>
            </a:extLst>
          </p:cNvPr>
          <p:cNvSpPr/>
          <p:nvPr/>
        </p:nvSpPr>
        <p:spPr>
          <a:xfrm>
            <a:off x="2715058" y="3789814"/>
            <a:ext cx="1938094" cy="969047"/>
          </a:xfrm>
          <a:custGeom>
            <a:avLst/>
            <a:gdLst>
              <a:gd name="connsiteX0" fmla="*/ 0 w 1938094"/>
              <a:gd name="connsiteY0" fmla="*/ 0 h 969047"/>
              <a:gd name="connsiteX1" fmla="*/ 1938094 w 1938094"/>
              <a:gd name="connsiteY1" fmla="*/ 0 h 969047"/>
              <a:gd name="connsiteX2" fmla="*/ 1938094 w 1938094"/>
              <a:gd name="connsiteY2" fmla="*/ 969047 h 969047"/>
              <a:gd name="connsiteX3" fmla="*/ 0 w 1938094"/>
              <a:gd name="connsiteY3" fmla="*/ 969047 h 969047"/>
              <a:gd name="connsiteX4" fmla="*/ 0 w 1938094"/>
              <a:gd name="connsiteY4" fmla="*/ 0 h 9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094" h="969047">
                <a:moveTo>
                  <a:pt x="0" y="0"/>
                </a:moveTo>
                <a:lnTo>
                  <a:pt x="1938094" y="0"/>
                </a:lnTo>
                <a:lnTo>
                  <a:pt x="1938094" y="969047"/>
                </a:lnTo>
                <a:lnTo>
                  <a:pt x="0" y="9690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300" b="1" kern="1200" dirty="0"/>
              <a:t>Princípio de funcionamento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xmlns="" id="{2F496EBA-454A-45A1-B673-B6F17C98ADEA}"/>
              </a:ext>
            </a:extLst>
          </p:cNvPr>
          <p:cNvSpPr/>
          <p:nvPr/>
        </p:nvSpPr>
        <p:spPr>
          <a:xfrm>
            <a:off x="7567347" y="1991540"/>
            <a:ext cx="1938094" cy="969047"/>
          </a:xfrm>
          <a:custGeom>
            <a:avLst/>
            <a:gdLst>
              <a:gd name="connsiteX0" fmla="*/ 0 w 1938094"/>
              <a:gd name="connsiteY0" fmla="*/ 0 h 969047"/>
              <a:gd name="connsiteX1" fmla="*/ 1938094 w 1938094"/>
              <a:gd name="connsiteY1" fmla="*/ 0 h 969047"/>
              <a:gd name="connsiteX2" fmla="*/ 1938094 w 1938094"/>
              <a:gd name="connsiteY2" fmla="*/ 969047 h 969047"/>
              <a:gd name="connsiteX3" fmla="*/ 0 w 1938094"/>
              <a:gd name="connsiteY3" fmla="*/ 969047 h 969047"/>
              <a:gd name="connsiteX4" fmla="*/ 0 w 1938094"/>
              <a:gd name="connsiteY4" fmla="*/ 0 h 9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094" h="969047">
                <a:moveTo>
                  <a:pt x="0" y="0"/>
                </a:moveTo>
                <a:lnTo>
                  <a:pt x="1938094" y="0"/>
                </a:lnTo>
                <a:lnTo>
                  <a:pt x="1938094" y="969047"/>
                </a:lnTo>
                <a:lnTo>
                  <a:pt x="0" y="9690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300" b="1" kern="1200" dirty="0"/>
              <a:t>Sistema de carregamento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xmlns="" id="{35A11F4B-3B8E-4B1C-BAEE-065D6A43421D}"/>
              </a:ext>
            </a:extLst>
          </p:cNvPr>
          <p:cNvSpPr/>
          <p:nvPr/>
        </p:nvSpPr>
        <p:spPr>
          <a:xfrm>
            <a:off x="5201577" y="3776379"/>
            <a:ext cx="1938094" cy="969047"/>
          </a:xfrm>
          <a:custGeom>
            <a:avLst/>
            <a:gdLst>
              <a:gd name="connsiteX0" fmla="*/ 0 w 1938094"/>
              <a:gd name="connsiteY0" fmla="*/ 0 h 969047"/>
              <a:gd name="connsiteX1" fmla="*/ 1938094 w 1938094"/>
              <a:gd name="connsiteY1" fmla="*/ 0 h 969047"/>
              <a:gd name="connsiteX2" fmla="*/ 1938094 w 1938094"/>
              <a:gd name="connsiteY2" fmla="*/ 969047 h 969047"/>
              <a:gd name="connsiteX3" fmla="*/ 0 w 1938094"/>
              <a:gd name="connsiteY3" fmla="*/ 969047 h 969047"/>
              <a:gd name="connsiteX4" fmla="*/ 0 w 1938094"/>
              <a:gd name="connsiteY4" fmla="*/ 0 h 9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094" h="969047">
                <a:moveTo>
                  <a:pt x="0" y="0"/>
                </a:moveTo>
                <a:lnTo>
                  <a:pt x="1938094" y="0"/>
                </a:lnTo>
                <a:lnTo>
                  <a:pt x="1938094" y="969047"/>
                </a:lnTo>
                <a:lnTo>
                  <a:pt x="0" y="9690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300" b="1" kern="1200" dirty="0"/>
              <a:t>Calibre</a:t>
            </a:r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FE3D50EA-BC1B-48B8-9594-585CA9E38322}"/>
              </a:ext>
            </a:extLst>
          </p:cNvPr>
          <p:cNvSpPr/>
          <p:nvPr/>
        </p:nvSpPr>
        <p:spPr>
          <a:xfrm>
            <a:off x="10004540" y="2008208"/>
            <a:ext cx="1938094" cy="969047"/>
          </a:xfrm>
          <a:custGeom>
            <a:avLst/>
            <a:gdLst>
              <a:gd name="connsiteX0" fmla="*/ 0 w 1938094"/>
              <a:gd name="connsiteY0" fmla="*/ 0 h 969047"/>
              <a:gd name="connsiteX1" fmla="*/ 1938094 w 1938094"/>
              <a:gd name="connsiteY1" fmla="*/ 0 h 969047"/>
              <a:gd name="connsiteX2" fmla="*/ 1938094 w 1938094"/>
              <a:gd name="connsiteY2" fmla="*/ 969047 h 969047"/>
              <a:gd name="connsiteX3" fmla="*/ 0 w 1938094"/>
              <a:gd name="connsiteY3" fmla="*/ 969047 h 969047"/>
              <a:gd name="connsiteX4" fmla="*/ 0 w 1938094"/>
              <a:gd name="connsiteY4" fmla="*/ 0 h 9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094" h="969047">
                <a:moveTo>
                  <a:pt x="0" y="0"/>
                </a:moveTo>
                <a:lnTo>
                  <a:pt x="1938094" y="0"/>
                </a:lnTo>
                <a:lnTo>
                  <a:pt x="1938094" y="969047"/>
                </a:lnTo>
                <a:lnTo>
                  <a:pt x="0" y="9690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300" b="1" kern="1200" dirty="0"/>
              <a:t>Sistema de refrigeração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1E8466F7-E5CA-4C2C-B28A-4C50FEE76D03}"/>
              </a:ext>
            </a:extLst>
          </p:cNvPr>
          <p:cNvSpPr/>
          <p:nvPr/>
        </p:nvSpPr>
        <p:spPr>
          <a:xfrm>
            <a:off x="245652" y="3789815"/>
            <a:ext cx="1938094" cy="969047"/>
          </a:xfrm>
          <a:custGeom>
            <a:avLst/>
            <a:gdLst>
              <a:gd name="connsiteX0" fmla="*/ 0 w 1938094"/>
              <a:gd name="connsiteY0" fmla="*/ 0 h 969047"/>
              <a:gd name="connsiteX1" fmla="*/ 1938094 w 1938094"/>
              <a:gd name="connsiteY1" fmla="*/ 0 h 969047"/>
              <a:gd name="connsiteX2" fmla="*/ 1938094 w 1938094"/>
              <a:gd name="connsiteY2" fmla="*/ 969047 h 969047"/>
              <a:gd name="connsiteX3" fmla="*/ 0 w 1938094"/>
              <a:gd name="connsiteY3" fmla="*/ 969047 h 969047"/>
              <a:gd name="connsiteX4" fmla="*/ 0 w 1938094"/>
              <a:gd name="connsiteY4" fmla="*/ 0 h 9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094" h="969047">
                <a:moveTo>
                  <a:pt x="0" y="0"/>
                </a:moveTo>
                <a:lnTo>
                  <a:pt x="1938094" y="0"/>
                </a:lnTo>
                <a:lnTo>
                  <a:pt x="1938094" y="969047"/>
                </a:lnTo>
                <a:lnTo>
                  <a:pt x="0" y="9690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300" b="1" kern="1200" dirty="0"/>
              <a:t>Funcionamento</a:t>
            </a:r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146B20A9-8D91-40C2-B11D-C246D080E8C8}"/>
              </a:ext>
            </a:extLst>
          </p:cNvPr>
          <p:cNvSpPr/>
          <p:nvPr/>
        </p:nvSpPr>
        <p:spPr>
          <a:xfrm>
            <a:off x="7572604" y="3767742"/>
            <a:ext cx="1938094" cy="969047"/>
          </a:xfrm>
          <a:custGeom>
            <a:avLst/>
            <a:gdLst>
              <a:gd name="connsiteX0" fmla="*/ 0 w 1938094"/>
              <a:gd name="connsiteY0" fmla="*/ 0 h 969047"/>
              <a:gd name="connsiteX1" fmla="*/ 1938094 w 1938094"/>
              <a:gd name="connsiteY1" fmla="*/ 0 h 969047"/>
              <a:gd name="connsiteX2" fmla="*/ 1938094 w 1938094"/>
              <a:gd name="connsiteY2" fmla="*/ 969047 h 969047"/>
              <a:gd name="connsiteX3" fmla="*/ 0 w 1938094"/>
              <a:gd name="connsiteY3" fmla="*/ 969047 h 969047"/>
              <a:gd name="connsiteX4" fmla="*/ 0 w 1938094"/>
              <a:gd name="connsiteY4" fmla="*/ 0 h 9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094" h="969047">
                <a:moveTo>
                  <a:pt x="0" y="0"/>
                </a:moveTo>
                <a:lnTo>
                  <a:pt x="1938094" y="0"/>
                </a:lnTo>
                <a:lnTo>
                  <a:pt x="1938094" y="969047"/>
                </a:lnTo>
                <a:lnTo>
                  <a:pt x="0" y="9690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300" b="1" kern="1200" dirty="0"/>
              <a:t>Alimentação</a:t>
            </a:r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xmlns="" id="{9AB7E5B9-6C5E-47E3-817B-84BD3114608C}"/>
              </a:ext>
            </a:extLst>
          </p:cNvPr>
          <p:cNvSpPr/>
          <p:nvPr/>
        </p:nvSpPr>
        <p:spPr>
          <a:xfrm>
            <a:off x="10038433" y="3760795"/>
            <a:ext cx="1938094" cy="969047"/>
          </a:xfrm>
          <a:custGeom>
            <a:avLst/>
            <a:gdLst>
              <a:gd name="connsiteX0" fmla="*/ 0 w 1938094"/>
              <a:gd name="connsiteY0" fmla="*/ 0 h 969047"/>
              <a:gd name="connsiteX1" fmla="*/ 1938094 w 1938094"/>
              <a:gd name="connsiteY1" fmla="*/ 0 h 969047"/>
              <a:gd name="connsiteX2" fmla="*/ 1938094 w 1938094"/>
              <a:gd name="connsiteY2" fmla="*/ 969047 h 969047"/>
              <a:gd name="connsiteX3" fmla="*/ 0 w 1938094"/>
              <a:gd name="connsiteY3" fmla="*/ 969047 h 969047"/>
              <a:gd name="connsiteX4" fmla="*/ 0 w 1938094"/>
              <a:gd name="connsiteY4" fmla="*/ 0 h 9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094" h="969047">
                <a:moveTo>
                  <a:pt x="0" y="0"/>
                </a:moveTo>
                <a:lnTo>
                  <a:pt x="1938094" y="0"/>
                </a:lnTo>
                <a:lnTo>
                  <a:pt x="1938094" y="969047"/>
                </a:lnTo>
                <a:lnTo>
                  <a:pt x="0" y="9690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300" b="1" kern="1200" dirty="0"/>
              <a:t>Sentido de alimentação</a:t>
            </a:r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xmlns="" id="{CD88C2F6-0ADA-4B44-A41E-25F34CFC531B}"/>
              </a:ext>
            </a:extLst>
          </p:cNvPr>
          <p:cNvSpPr/>
          <p:nvPr/>
        </p:nvSpPr>
        <p:spPr>
          <a:xfrm>
            <a:off x="5138574" y="5510471"/>
            <a:ext cx="1938094" cy="969047"/>
          </a:xfrm>
          <a:custGeom>
            <a:avLst/>
            <a:gdLst>
              <a:gd name="connsiteX0" fmla="*/ 0 w 1938094"/>
              <a:gd name="connsiteY0" fmla="*/ 0 h 969047"/>
              <a:gd name="connsiteX1" fmla="*/ 1938094 w 1938094"/>
              <a:gd name="connsiteY1" fmla="*/ 0 h 969047"/>
              <a:gd name="connsiteX2" fmla="*/ 1938094 w 1938094"/>
              <a:gd name="connsiteY2" fmla="*/ 969047 h 969047"/>
              <a:gd name="connsiteX3" fmla="*/ 0 w 1938094"/>
              <a:gd name="connsiteY3" fmla="*/ 969047 h 969047"/>
              <a:gd name="connsiteX4" fmla="*/ 0 w 1938094"/>
              <a:gd name="connsiteY4" fmla="*/ 0 h 9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094" h="969047">
                <a:moveTo>
                  <a:pt x="0" y="0"/>
                </a:moveTo>
                <a:lnTo>
                  <a:pt x="1938094" y="0"/>
                </a:lnTo>
                <a:lnTo>
                  <a:pt x="1938094" y="969047"/>
                </a:lnTo>
                <a:lnTo>
                  <a:pt x="0" y="9690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300" b="1" kern="1200" dirty="0"/>
              <a:t>Ação do disparo</a:t>
            </a:r>
          </a:p>
        </p:txBody>
      </p:sp>
    </p:spTree>
    <p:extLst>
      <p:ext uri="{BB962C8B-B14F-4D97-AF65-F5344CB8AC3E}">
        <p14:creationId xmlns:p14="http://schemas.microsoft.com/office/powerpoint/2010/main" xmlns="" val="56278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F32BE59-407D-4920-BF30-1D7B613A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03" y="1424513"/>
            <a:ext cx="9442793" cy="52222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2096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7246175-76F0-4A98-BBC5-A65B2E90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39588"/>
            <a:ext cx="5265106" cy="3578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2327541-85A9-4BD4-ACA8-4BD2D3E12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278424"/>
            <a:ext cx="5367038" cy="3597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17478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5D9B0D7F-5C4F-4473-A660-328251FC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1155842"/>
            <a:ext cx="5857480" cy="549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74849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1F3C498D-4C24-4BB6-93BC-BE87417A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5" y="1196752"/>
            <a:ext cx="9793090" cy="531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7217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6BD98359-8E77-478A-9978-4FBD9AD6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318" y="1169830"/>
            <a:ext cx="8109896" cy="5463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65506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777A9519-DA66-450B-AFC1-32C0A788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43" y="1052736"/>
            <a:ext cx="7081246" cy="5430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30503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565F360-062B-4830-9B7E-569FDCF1C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36" y="1196752"/>
            <a:ext cx="9090460" cy="5324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0234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463FE0F-4BCA-434D-BAA2-F30A0F37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13" y="1031450"/>
            <a:ext cx="8588906" cy="5616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82465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BAE5DB55-95F3-4102-A461-631BD1AB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19" y="1052736"/>
            <a:ext cx="8640962" cy="5497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11286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D3FCE4E-C0DD-422E-8990-CD109B7BF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2409" y="841441"/>
            <a:ext cx="9485714" cy="6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645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84409" y="1282691"/>
            <a:ext cx="28592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/>
              <a:t>Quanto ao </a:t>
            </a:r>
            <a:r>
              <a:rPr lang="pt-BR" sz="3000" b="1" u="sng" dirty="0"/>
              <a:t>TIPO</a:t>
            </a:r>
            <a:r>
              <a:rPr lang="pt-BR" sz="3000" b="1" dirty="0"/>
              <a:t>:</a:t>
            </a:r>
            <a:endParaRPr lang="pt-BR" sz="30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0DDC07AA-DB32-4BC9-AC7B-EDD469141CDF}"/>
              </a:ext>
            </a:extLst>
          </p:cNvPr>
          <p:cNvSpPr/>
          <p:nvPr/>
        </p:nvSpPr>
        <p:spPr>
          <a:xfrm>
            <a:off x="683095" y="2078846"/>
            <a:ext cx="13681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/>
              <a:t>PORTE</a:t>
            </a:r>
            <a:endParaRPr lang="pt-BR" sz="3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AB66BF8-925C-48EA-9783-9A2836047B09}"/>
              </a:ext>
            </a:extLst>
          </p:cNvPr>
          <p:cNvSpPr/>
          <p:nvPr/>
        </p:nvSpPr>
        <p:spPr>
          <a:xfrm>
            <a:off x="4655840" y="2078846"/>
            <a:ext cx="17281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/>
              <a:t>PORTÁTIL</a:t>
            </a:r>
            <a:endParaRPr lang="pt-BR" sz="30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BA45D4EE-9851-4330-8A15-D492D02512D1}"/>
              </a:ext>
            </a:extLst>
          </p:cNvPr>
          <p:cNvSpPr/>
          <p:nvPr/>
        </p:nvSpPr>
        <p:spPr>
          <a:xfrm>
            <a:off x="8905109" y="2078846"/>
            <a:ext cx="25960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/>
              <a:t>NÃO-PORTÁTIL</a:t>
            </a:r>
            <a:endParaRPr lang="pt-BR" sz="3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54BE2353-8DBE-4A51-8C72-F49EE6C5BE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749" y="3225453"/>
            <a:ext cx="2608238" cy="20605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488FA6A3-26DF-4E0F-B4F9-C1F950B7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12670" y="3219793"/>
            <a:ext cx="4503936" cy="2420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9811477A-195A-46F6-A165-0A53190A5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9651885">
            <a:off x="2677567" y="1959642"/>
            <a:ext cx="4941168" cy="4941168"/>
          </a:xfrm>
          <a:prstGeom prst="rect">
            <a:avLst/>
          </a:prstGeom>
        </p:spPr>
      </p:pic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7FA56D2E-2A14-44ED-AF29-0E52E5B43F98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</p:spTree>
    <p:extLst>
      <p:ext uri="{BB962C8B-B14F-4D97-AF65-F5344CB8AC3E}">
        <p14:creationId xmlns:p14="http://schemas.microsoft.com/office/powerpoint/2010/main" xmlns="" val="924122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58843958-F069-485B-9F17-9729094DEF51}"/>
              </a:ext>
            </a:extLst>
          </p:cNvPr>
          <p:cNvSpPr/>
          <p:nvPr/>
        </p:nvSpPr>
        <p:spPr>
          <a:xfrm>
            <a:off x="2737847" y="209924"/>
            <a:ext cx="655483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DESMONTAGEM DE 1º ESCALÃO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7265F48-4C56-4883-84E5-AF4D2A0A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2966" y="887246"/>
            <a:ext cx="9506068" cy="59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355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3395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4" y="1328891"/>
            <a:ext cx="4104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Quanto ao </a:t>
            </a:r>
            <a:r>
              <a:rPr lang="pt-BR" sz="3200" b="1" u="sng" dirty="0"/>
              <a:t>EMPREGO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B4DED30B-7B2D-42AD-B69D-13904143CFAC}"/>
              </a:ext>
            </a:extLst>
          </p:cNvPr>
          <p:cNvSpPr/>
          <p:nvPr/>
        </p:nvSpPr>
        <p:spPr>
          <a:xfrm>
            <a:off x="335360" y="2261051"/>
            <a:ext cx="20882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>
                <a:solidFill>
                  <a:srgbClr val="C00000"/>
                </a:solidFill>
              </a:rPr>
              <a:t>- </a:t>
            </a:r>
            <a:r>
              <a:rPr lang="pt-BR" sz="3000" b="1" u="sng" dirty="0">
                <a:solidFill>
                  <a:srgbClr val="C00000"/>
                </a:solidFill>
              </a:rPr>
              <a:t>Individual</a:t>
            </a:r>
            <a:r>
              <a:rPr lang="pt-BR" sz="3000" b="1" dirty="0">
                <a:solidFill>
                  <a:srgbClr val="C00000"/>
                </a:solidFill>
              </a:rPr>
              <a:t>: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9B9F84B9-D6EF-4222-934F-D77BDA450891}"/>
              </a:ext>
            </a:extLst>
          </p:cNvPr>
          <p:cNvSpPr/>
          <p:nvPr/>
        </p:nvSpPr>
        <p:spPr>
          <a:xfrm>
            <a:off x="335360" y="4328780"/>
            <a:ext cx="18027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>
                <a:solidFill>
                  <a:srgbClr val="C00000"/>
                </a:solidFill>
              </a:rPr>
              <a:t>- </a:t>
            </a:r>
            <a:r>
              <a:rPr lang="pt-BR" sz="3000" b="1" u="sng" dirty="0">
                <a:solidFill>
                  <a:srgbClr val="C00000"/>
                </a:solidFill>
              </a:rPr>
              <a:t>Coletiva</a:t>
            </a:r>
            <a:r>
              <a:rPr lang="pt-BR" sz="3000" b="1" dirty="0">
                <a:solidFill>
                  <a:srgbClr val="C00000"/>
                </a:solidFill>
              </a:rPr>
              <a:t>:</a:t>
            </a:r>
            <a:endParaRPr lang="pt-BR" sz="3000" b="1" u="sng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22BE11F6-BA6F-4306-BF3C-DECE7F44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9846" y="3596516"/>
            <a:ext cx="6036834" cy="33608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143EC98D-8E63-488D-9A7F-1935EF7E3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84032" y="1427265"/>
            <a:ext cx="4104456" cy="273132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9AF0CA96-078A-48CD-BAF2-10F7AA448336}"/>
              </a:ext>
            </a:extLst>
          </p:cNvPr>
          <p:cNvSpPr/>
          <p:nvPr/>
        </p:nvSpPr>
        <p:spPr>
          <a:xfrm>
            <a:off x="191344" y="2262945"/>
            <a:ext cx="52565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dirty="0"/>
              <a:t>                        quando se destina à proteção daquele que a conduz.</a:t>
            </a:r>
            <a:endParaRPr lang="pt-BR" sz="3000" b="1" u="sng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891E68CF-1303-4335-BB7A-A8A3CDC9CF4B}"/>
              </a:ext>
            </a:extLst>
          </p:cNvPr>
          <p:cNvSpPr/>
          <p:nvPr/>
        </p:nvSpPr>
        <p:spPr>
          <a:xfrm>
            <a:off x="191344" y="4350942"/>
            <a:ext cx="54006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dirty="0"/>
              <a:t>                      quando se destina à proteção de um grupo de homens ou fração de tropa, sendo operada por 2 ou mais homens.</a:t>
            </a:r>
            <a:endParaRPr lang="pt-BR" sz="3000" b="1" u="sng" dirty="0"/>
          </a:p>
        </p:txBody>
      </p:sp>
    </p:spTree>
    <p:extLst>
      <p:ext uri="{BB962C8B-B14F-4D97-AF65-F5344CB8AC3E}">
        <p14:creationId xmlns:p14="http://schemas.microsoft.com/office/powerpoint/2010/main" xmlns="" val="49165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4" y="1328891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Quanto a </a:t>
            </a:r>
            <a:r>
              <a:rPr lang="pt-BR" sz="3200" b="1" u="sng" dirty="0"/>
              <a:t>ALMA DO CANO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B4DED30B-7B2D-42AD-B69D-13904143CFAC}"/>
              </a:ext>
            </a:extLst>
          </p:cNvPr>
          <p:cNvSpPr/>
          <p:nvPr/>
        </p:nvSpPr>
        <p:spPr>
          <a:xfrm>
            <a:off x="335360" y="2261051"/>
            <a:ext cx="20882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>
                <a:solidFill>
                  <a:srgbClr val="C00000"/>
                </a:solidFill>
              </a:rPr>
              <a:t>- </a:t>
            </a:r>
            <a:r>
              <a:rPr lang="pt-BR" sz="3000" b="1" u="sng" dirty="0">
                <a:solidFill>
                  <a:srgbClr val="C00000"/>
                </a:solidFill>
              </a:rPr>
              <a:t>Lisas</a:t>
            </a:r>
            <a:r>
              <a:rPr lang="pt-BR" sz="3000" b="1" dirty="0">
                <a:solidFill>
                  <a:srgbClr val="C00000"/>
                </a:solidFill>
              </a:rPr>
              <a:t>: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9B9F84B9-D6EF-4222-934F-D77BDA450891}"/>
              </a:ext>
            </a:extLst>
          </p:cNvPr>
          <p:cNvSpPr/>
          <p:nvPr/>
        </p:nvSpPr>
        <p:spPr>
          <a:xfrm>
            <a:off x="6598874" y="2238889"/>
            <a:ext cx="18027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>
                <a:solidFill>
                  <a:srgbClr val="C00000"/>
                </a:solidFill>
              </a:rPr>
              <a:t>- </a:t>
            </a:r>
            <a:r>
              <a:rPr lang="pt-BR" sz="3000" b="1" u="sng" dirty="0">
                <a:solidFill>
                  <a:srgbClr val="C00000"/>
                </a:solidFill>
              </a:rPr>
              <a:t>Raiadas</a:t>
            </a:r>
            <a:r>
              <a:rPr lang="pt-BR" sz="3000" b="1" dirty="0">
                <a:solidFill>
                  <a:srgbClr val="C00000"/>
                </a:solidFill>
              </a:rPr>
              <a:t>:</a:t>
            </a:r>
            <a:endParaRPr lang="pt-BR" sz="3000" b="1" u="sng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9AF0CA96-078A-48CD-BAF2-10F7AA448336}"/>
              </a:ext>
            </a:extLst>
          </p:cNvPr>
          <p:cNvSpPr/>
          <p:nvPr/>
        </p:nvSpPr>
        <p:spPr>
          <a:xfrm>
            <a:off x="191344" y="2262945"/>
            <a:ext cx="52565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                         </a:t>
            </a:r>
            <a:r>
              <a:rPr lang="pt-BR" sz="3000" dirty="0"/>
              <a:t>possuem a superfície interna do cano desprovida de </a:t>
            </a:r>
            <a:r>
              <a:rPr lang="pt-BR" sz="3000" dirty="0" err="1"/>
              <a:t>raiamento</a:t>
            </a:r>
            <a:r>
              <a:rPr lang="pt-BR" sz="3000" dirty="0"/>
              <a:t>; causam seus efeitos por saturação.</a:t>
            </a:r>
            <a:endParaRPr lang="pt-BR" sz="3000" b="1" u="sng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891E68CF-1303-4335-BB7A-A8A3CDC9CF4B}"/>
              </a:ext>
            </a:extLst>
          </p:cNvPr>
          <p:cNvSpPr/>
          <p:nvPr/>
        </p:nvSpPr>
        <p:spPr>
          <a:xfrm>
            <a:off x="6454858" y="2261051"/>
            <a:ext cx="540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dirty="0"/>
              <a:t>                      providos de raias ou estrias, disparando projéteis singulares, causando seus efeitos por precisão.</a:t>
            </a:r>
            <a:endParaRPr lang="pt-BR" sz="3000" b="1" u="sng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A1AF8A05-431B-479E-B96D-B5B3BF9AC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358161">
            <a:off x="-91237" y="4604094"/>
            <a:ext cx="5159896" cy="14585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AD2DA2D5-6824-47BE-BC56-9636CFDD9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56240" y="4338174"/>
            <a:ext cx="2522287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451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4" y="1328891"/>
            <a:ext cx="727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Quanto ao </a:t>
            </a:r>
            <a:r>
              <a:rPr lang="pt-BR" sz="3200" b="1" u="sng" dirty="0"/>
              <a:t>SISTEMA DE CARREGAMENTO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B4DED30B-7B2D-42AD-B69D-13904143CFAC}"/>
              </a:ext>
            </a:extLst>
          </p:cNvPr>
          <p:cNvSpPr/>
          <p:nvPr/>
        </p:nvSpPr>
        <p:spPr>
          <a:xfrm>
            <a:off x="335360" y="2261051"/>
            <a:ext cx="20882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>
                <a:solidFill>
                  <a:srgbClr val="C00000"/>
                </a:solidFill>
              </a:rPr>
              <a:t>- </a:t>
            </a:r>
            <a:r>
              <a:rPr lang="pt-BR" sz="3000" b="1" u="sng" dirty="0" err="1">
                <a:solidFill>
                  <a:srgbClr val="C00000"/>
                </a:solidFill>
              </a:rPr>
              <a:t>Antecarga</a:t>
            </a:r>
            <a:r>
              <a:rPr lang="pt-BR" sz="3000" b="1" dirty="0">
                <a:solidFill>
                  <a:srgbClr val="C00000"/>
                </a:solidFill>
              </a:rPr>
              <a:t>: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9B9F84B9-D6EF-4222-934F-D77BDA450891}"/>
              </a:ext>
            </a:extLst>
          </p:cNvPr>
          <p:cNvSpPr/>
          <p:nvPr/>
        </p:nvSpPr>
        <p:spPr>
          <a:xfrm>
            <a:off x="7435491" y="2214884"/>
            <a:ext cx="2232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>
                <a:solidFill>
                  <a:srgbClr val="C00000"/>
                </a:solidFill>
              </a:rPr>
              <a:t>- </a:t>
            </a:r>
            <a:r>
              <a:rPr lang="pt-BR" sz="3000" b="1" u="sng" dirty="0" err="1">
                <a:solidFill>
                  <a:srgbClr val="C00000"/>
                </a:solidFill>
              </a:rPr>
              <a:t>Retrocarga</a:t>
            </a:r>
            <a:r>
              <a:rPr lang="pt-BR" sz="3000" b="1" dirty="0">
                <a:solidFill>
                  <a:srgbClr val="C00000"/>
                </a:solidFill>
              </a:rPr>
              <a:t>:</a:t>
            </a:r>
            <a:endParaRPr lang="pt-BR" sz="3000" b="1" u="sng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9AF0CA96-078A-48CD-BAF2-10F7AA448336}"/>
              </a:ext>
            </a:extLst>
          </p:cNvPr>
          <p:cNvSpPr/>
          <p:nvPr/>
        </p:nvSpPr>
        <p:spPr>
          <a:xfrm>
            <a:off x="191345" y="2261051"/>
            <a:ext cx="58855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dirty="0"/>
              <a:t>                         a munição é inserida pela boca do cano.</a:t>
            </a:r>
            <a:endParaRPr lang="pt-BR" sz="3000" b="1" u="sng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891E68CF-1303-4335-BB7A-A8A3CDC9CF4B}"/>
              </a:ext>
            </a:extLst>
          </p:cNvPr>
          <p:cNvSpPr/>
          <p:nvPr/>
        </p:nvSpPr>
        <p:spPr>
          <a:xfrm>
            <a:off x="7435491" y="2204864"/>
            <a:ext cx="4565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dirty="0"/>
              <a:t>                         a munição é inserida pela câmara.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85A4B79-AB7F-4960-B3FF-699D36EB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835" y="3531615"/>
            <a:ext cx="3667497" cy="2927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6F8D0113-BA4D-4176-A127-57AE05BD7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51984" y="4089119"/>
            <a:ext cx="5885548" cy="203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197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4" y="1328891"/>
            <a:ext cx="727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Quanto ao </a:t>
            </a:r>
            <a:r>
              <a:rPr lang="pt-BR" sz="3200" b="1" u="sng" dirty="0"/>
              <a:t>SISTEMA DE REFRIGERAÇÃO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B4DED30B-7B2D-42AD-B69D-13904143CFAC}"/>
              </a:ext>
            </a:extLst>
          </p:cNvPr>
          <p:cNvSpPr/>
          <p:nvPr/>
        </p:nvSpPr>
        <p:spPr>
          <a:xfrm>
            <a:off x="335360" y="2261051"/>
            <a:ext cx="12241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>
                <a:solidFill>
                  <a:srgbClr val="C00000"/>
                </a:solidFill>
              </a:rPr>
              <a:t>- </a:t>
            </a:r>
            <a:r>
              <a:rPr lang="pt-BR" sz="3000" b="1" u="sng" dirty="0">
                <a:solidFill>
                  <a:srgbClr val="C00000"/>
                </a:solidFill>
              </a:rPr>
              <a:t>A ar</a:t>
            </a:r>
            <a:r>
              <a:rPr lang="pt-BR" sz="3000" b="1" dirty="0">
                <a:solidFill>
                  <a:srgbClr val="C00000"/>
                </a:solidFill>
              </a:rPr>
              <a:t>: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9B9F84B9-D6EF-4222-934F-D77BDA450891}"/>
              </a:ext>
            </a:extLst>
          </p:cNvPr>
          <p:cNvSpPr/>
          <p:nvPr/>
        </p:nvSpPr>
        <p:spPr>
          <a:xfrm>
            <a:off x="378706" y="4447132"/>
            <a:ext cx="16128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>
                <a:solidFill>
                  <a:srgbClr val="C00000"/>
                </a:solidFill>
              </a:rPr>
              <a:t>- </a:t>
            </a:r>
            <a:r>
              <a:rPr lang="pt-BR" sz="3000" b="1" u="sng" dirty="0">
                <a:solidFill>
                  <a:srgbClr val="C00000"/>
                </a:solidFill>
              </a:rPr>
              <a:t>A água</a:t>
            </a:r>
            <a:r>
              <a:rPr lang="pt-BR" sz="3000" b="1" dirty="0">
                <a:solidFill>
                  <a:srgbClr val="C00000"/>
                </a:solidFill>
              </a:rPr>
              <a:t>:</a:t>
            </a:r>
            <a:endParaRPr lang="pt-BR" sz="3000" b="1" u="sng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9AF0CA96-078A-48CD-BAF2-10F7AA448336}"/>
              </a:ext>
            </a:extLst>
          </p:cNvPr>
          <p:cNvSpPr/>
          <p:nvPr/>
        </p:nvSpPr>
        <p:spPr>
          <a:xfrm>
            <a:off x="191345" y="2261051"/>
            <a:ext cx="58855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dirty="0"/>
              <a:t>              quando o cano é resfriado apenas com o contato com o ar.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891E68CF-1303-4335-BB7A-A8A3CDC9CF4B}"/>
              </a:ext>
            </a:extLst>
          </p:cNvPr>
          <p:cNvSpPr/>
          <p:nvPr/>
        </p:nvSpPr>
        <p:spPr>
          <a:xfrm>
            <a:off x="335360" y="4437112"/>
            <a:ext cx="5184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dirty="0"/>
              <a:t>                 quando o cano é resfriado através de recipientes de água para reduzir o calor.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5AC87158-FEC7-4E2F-A83D-7BF26BCE8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56040" y="3696995"/>
            <a:ext cx="5244728" cy="295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23022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4" y="1328891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Quanto ao </a:t>
            </a:r>
            <a:r>
              <a:rPr lang="pt-BR" sz="3200" b="1" u="sng" dirty="0"/>
              <a:t>FUNCIONAMENTO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B4DED30B-7B2D-42AD-B69D-13904143CFAC}"/>
              </a:ext>
            </a:extLst>
          </p:cNvPr>
          <p:cNvSpPr/>
          <p:nvPr/>
        </p:nvSpPr>
        <p:spPr>
          <a:xfrm>
            <a:off x="3989766" y="2164000"/>
            <a:ext cx="45005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u="sng" dirty="0">
                <a:solidFill>
                  <a:srgbClr val="C00000"/>
                </a:solidFill>
              </a:rPr>
              <a:t>De tiro unitário ou Singular</a:t>
            </a:r>
            <a:endParaRPr lang="pt-BR" sz="3000" b="1" u="sng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1E0FF5C2-25AF-4EBB-BB08-FF4FAE4BAB8F}"/>
              </a:ext>
            </a:extLst>
          </p:cNvPr>
          <p:cNvSpPr/>
          <p:nvPr/>
        </p:nvSpPr>
        <p:spPr>
          <a:xfrm>
            <a:off x="191344" y="2996952"/>
            <a:ext cx="60486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/>
              <a:t>Simples: </a:t>
            </a:r>
            <a:r>
              <a:rPr lang="pt-PT" sz="3000" dirty="0"/>
              <a:t>quando a arma comporta apenas uma carga para cada disparo.</a:t>
            </a:r>
            <a:endParaRPr lang="pt-BR" sz="3000" b="1" u="sng" dirty="0">
              <a:solidFill>
                <a:srgbClr val="0000FF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63D4E60D-D0A8-4CA1-85F0-89C1A6D59FFB}"/>
              </a:ext>
            </a:extLst>
          </p:cNvPr>
          <p:cNvSpPr/>
          <p:nvPr/>
        </p:nvSpPr>
        <p:spPr>
          <a:xfrm>
            <a:off x="6888088" y="2982642"/>
            <a:ext cx="51125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/>
              <a:t>Múltipla: </a:t>
            </a:r>
            <a:r>
              <a:rPr lang="pt-PT" sz="3000" dirty="0"/>
              <a:t>quando a arma comporta duas ou mais cargas e o carregamento também se faz manualmente.</a:t>
            </a:r>
            <a:endParaRPr lang="pt-BR" sz="3000" b="1" u="sng" dirty="0">
              <a:solidFill>
                <a:srgbClr val="0000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33958C3-7544-4317-92C1-C9253F97B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416" y="4636553"/>
            <a:ext cx="4196603" cy="17835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4902E087-05F8-45D1-A4E9-FD889B840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56240" y="4725145"/>
            <a:ext cx="321126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04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4" y="1328891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Quanto ao </a:t>
            </a:r>
            <a:r>
              <a:rPr lang="pt-BR" sz="3200" b="1" u="sng" dirty="0"/>
              <a:t>FUNCIONAMENTO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2B446A97-4B15-4296-ABBF-C8F575DF566A}"/>
              </a:ext>
            </a:extLst>
          </p:cNvPr>
          <p:cNvSpPr/>
          <p:nvPr/>
        </p:nvSpPr>
        <p:spPr>
          <a:xfrm>
            <a:off x="1462977" y="2543138"/>
            <a:ext cx="2520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>
                <a:solidFill>
                  <a:srgbClr val="C00000"/>
                </a:solidFill>
              </a:rPr>
              <a:t>- </a:t>
            </a:r>
            <a:r>
              <a:rPr lang="pt-BR" sz="3000" b="1" u="sng" dirty="0">
                <a:solidFill>
                  <a:srgbClr val="C00000"/>
                </a:solidFill>
              </a:rPr>
              <a:t>De Repetição</a:t>
            </a:r>
            <a:endParaRPr lang="pt-BR" sz="3000" b="1" u="sng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375D6357-A3D9-4CD0-9613-2D39FE760A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7745" y="4919476"/>
            <a:ext cx="2505750" cy="187931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3FB0B515-7519-4F44-8139-10973610CE7A}"/>
              </a:ext>
            </a:extLst>
          </p:cNvPr>
          <p:cNvSpPr/>
          <p:nvPr/>
        </p:nvSpPr>
        <p:spPr>
          <a:xfrm>
            <a:off x="7694332" y="2543138"/>
            <a:ext cx="31615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>
                <a:solidFill>
                  <a:srgbClr val="C00000"/>
                </a:solidFill>
              </a:rPr>
              <a:t>- </a:t>
            </a:r>
            <a:r>
              <a:rPr lang="pt-BR" sz="3000" b="1" u="sng" dirty="0" err="1">
                <a:solidFill>
                  <a:srgbClr val="C00000"/>
                </a:solidFill>
              </a:rPr>
              <a:t>Semi-automática</a:t>
            </a:r>
            <a:endParaRPr lang="pt-BR" sz="3000" b="1" u="sng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xmlns="" id="{CEDF2B04-E3A7-43B4-866F-CBECAD23E6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96200" y="4621423"/>
            <a:ext cx="2757849" cy="217870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B7694BB8-67AA-447B-A46B-FCF0B4EA87C0}"/>
              </a:ext>
            </a:extLst>
          </p:cNvPr>
          <p:cNvSpPr/>
          <p:nvPr/>
        </p:nvSpPr>
        <p:spPr>
          <a:xfrm>
            <a:off x="191344" y="3182372"/>
            <a:ext cx="51125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400" dirty="0">
                <a:latin typeface="Arial" panose="020B0604020202020204" pitchFamily="34" charset="0"/>
                <a:ea typeface="Times New Roman" panose="02020603050405020304" pitchFamily="18" charset="0"/>
              </a:rPr>
              <a:t>Seu princípio motor é a força  muscular do atirador, decorrendo daí a necessidade de repetir a ação para cada disparo.</a:t>
            </a:r>
            <a:endParaRPr lang="pt-BR" sz="24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7E427B4D-771B-422D-8574-56E7C753A192}"/>
              </a:ext>
            </a:extLst>
          </p:cNvPr>
          <p:cNvSpPr/>
          <p:nvPr/>
        </p:nvSpPr>
        <p:spPr>
          <a:xfrm>
            <a:off x="6096000" y="3182372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400" dirty="0">
                <a:latin typeface="Arial" panose="020B0604020202020204" pitchFamily="34" charset="0"/>
              </a:rPr>
              <a:t>são aquelas que realizam automaticamente todas as operações de funcionamento com exeção do disparo</a:t>
            </a:r>
            <a:endParaRPr lang="pt-B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511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8" grpId="0"/>
      <p:bldP spid="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304D7338-BFC4-4DB5-AA89-0BCA18D815E8}"/>
              </a:ext>
            </a:extLst>
          </p:cNvPr>
          <p:cNvSpPr/>
          <p:nvPr/>
        </p:nvSpPr>
        <p:spPr>
          <a:xfrm>
            <a:off x="1559496" y="908720"/>
            <a:ext cx="10405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i="1" dirty="0"/>
              <a:t>“artefato que tem por objetivo causar dano, permanente ou não, a seres vivos e coisas”. </a:t>
            </a:r>
            <a:r>
              <a:rPr lang="pt-BR" sz="3200" dirty="0"/>
              <a:t>(BRASIL. 2000.)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8E9B332-BF46-4102-A6E1-1601E80D84A0}"/>
              </a:ext>
            </a:extLst>
          </p:cNvPr>
          <p:cNvSpPr/>
          <p:nvPr/>
        </p:nvSpPr>
        <p:spPr>
          <a:xfrm>
            <a:off x="4649180" y="114600"/>
            <a:ext cx="2893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u="sng" dirty="0"/>
              <a:t>INTRODUÇÃO</a:t>
            </a:r>
            <a:endParaRPr lang="pt-BR" sz="3600" u="sng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8C5DE73-D252-4F23-9E93-D91AD8362243}"/>
              </a:ext>
            </a:extLst>
          </p:cNvPr>
          <p:cNvSpPr/>
          <p:nvPr/>
        </p:nvSpPr>
        <p:spPr>
          <a:xfrm>
            <a:off x="262525" y="908720"/>
            <a:ext cx="1412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u="sng" dirty="0"/>
              <a:t>ARMA</a:t>
            </a:r>
            <a:r>
              <a:rPr lang="pt-BR" sz="3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xmlns="" val="254137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4" y="1328891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Quanto ao </a:t>
            </a:r>
            <a:r>
              <a:rPr lang="pt-BR" sz="3200" b="1" u="sng" dirty="0"/>
              <a:t>FUNCIONAMENTO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E10A985F-53B6-42C7-8E42-7687C48CDC3E}"/>
              </a:ext>
            </a:extLst>
          </p:cNvPr>
          <p:cNvSpPr/>
          <p:nvPr/>
        </p:nvSpPr>
        <p:spPr>
          <a:xfrm>
            <a:off x="4943872" y="2592570"/>
            <a:ext cx="23042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1" dirty="0">
                <a:solidFill>
                  <a:srgbClr val="C00000"/>
                </a:solidFill>
              </a:rPr>
              <a:t>- </a:t>
            </a:r>
            <a:r>
              <a:rPr lang="pt-BR" sz="3000" b="1" u="sng" dirty="0">
                <a:solidFill>
                  <a:srgbClr val="C00000"/>
                </a:solidFill>
              </a:rPr>
              <a:t>Automática</a:t>
            </a:r>
            <a:endParaRPr lang="pt-BR" sz="3000" b="1" u="sng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xmlns="" id="{ACCB422F-FB85-4F18-9E1C-8533E589B7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91790" y="4514546"/>
            <a:ext cx="6208419" cy="214495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C36BD3D-0E6B-4DE0-B57B-0F1E6C1F215A}"/>
              </a:ext>
            </a:extLst>
          </p:cNvPr>
          <p:cNvSpPr/>
          <p:nvPr/>
        </p:nvSpPr>
        <p:spPr>
          <a:xfrm>
            <a:off x="2207568" y="3295934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400" dirty="0">
                <a:latin typeface="Arial" panose="020B0604020202020204" pitchFamily="34" charset="0"/>
              </a:rPr>
              <a:t>são aquelas que realizam automaticamente todas as operaçães de funcionamento, inclusive o disparo.</a:t>
            </a:r>
            <a:endParaRPr lang="pt-B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682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3" y="1188041"/>
            <a:ext cx="8065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Quanto ao </a:t>
            </a:r>
            <a:r>
              <a:rPr lang="pt-BR" sz="3200" b="1" u="sng" dirty="0"/>
              <a:t>PRINCÍPIO DE FUNCIONAMENTO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E10A985F-53B6-42C7-8E42-7687C48CDC3E}"/>
              </a:ext>
            </a:extLst>
          </p:cNvPr>
          <p:cNvSpPr/>
          <p:nvPr/>
        </p:nvSpPr>
        <p:spPr>
          <a:xfrm>
            <a:off x="205684" y="1869459"/>
            <a:ext cx="46085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u="sng" dirty="0">
                <a:solidFill>
                  <a:srgbClr val="C00000"/>
                </a:solidFill>
              </a:rPr>
              <a:t> Ação muscular do atirador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6CB8615-36C7-4748-9D08-811D1A214AA2}"/>
              </a:ext>
            </a:extLst>
          </p:cNvPr>
          <p:cNvSpPr/>
          <p:nvPr/>
        </p:nvSpPr>
        <p:spPr>
          <a:xfrm>
            <a:off x="6528048" y="1844824"/>
            <a:ext cx="5472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u="sng" dirty="0">
                <a:solidFill>
                  <a:srgbClr val="C00000"/>
                </a:solidFill>
              </a:rPr>
              <a:t> Ação dos gases sobre o ferrolho</a:t>
            </a:r>
            <a:endParaRPr lang="pt-BR" sz="3000" b="1" u="sng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C2FFE253-4266-476B-88B1-9E43FB15D5F4}"/>
              </a:ext>
            </a:extLst>
          </p:cNvPr>
          <p:cNvSpPr/>
          <p:nvPr/>
        </p:nvSpPr>
        <p:spPr>
          <a:xfrm>
            <a:off x="205684" y="2518351"/>
            <a:ext cx="43781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atirador, após a realização de cada disparo, decorrente da sua ação sobre o gatilho, necessita empregar sua força física sobre um componente do mecanismo desta para concretizar as operações prévias e necessárias ao disparo seguinte, tornando-a pronta para realizá-lo.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9338B38A-5626-4F06-896E-EB8BCC452B32}"/>
              </a:ext>
            </a:extLst>
          </p:cNvPr>
          <p:cNvSpPr/>
          <p:nvPr/>
        </p:nvSpPr>
        <p:spPr>
          <a:xfrm>
            <a:off x="6705570" y="2451658"/>
            <a:ext cx="329872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</a:rPr>
              <a:t>os gases da combustão efetuam o recuo do ferrolho, extraindo e ejetando o estojo, comprimem uma mola recuperadora que, ao ser distendida novamente, insere novo cartucho na câmara.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5A2B1C94-8103-42CA-9ECE-80BCBF9709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312258" flipH="1">
            <a:off x="3772797" y="3975368"/>
            <a:ext cx="3459261" cy="218550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60185CFF-BF23-4AAA-8310-DD9873970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223653">
            <a:off x="9476124" y="4078632"/>
            <a:ext cx="2730453" cy="254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521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7" grpId="0"/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3" y="1188041"/>
            <a:ext cx="8065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Quanto ao </a:t>
            </a:r>
            <a:r>
              <a:rPr lang="pt-BR" sz="3200" b="1" u="sng" dirty="0"/>
              <a:t>PRINCÍPIO DE FUNCIONAMENTO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6CB8615-36C7-4748-9D08-811D1A214AA2}"/>
              </a:ext>
            </a:extLst>
          </p:cNvPr>
          <p:cNvSpPr/>
          <p:nvPr/>
        </p:nvSpPr>
        <p:spPr>
          <a:xfrm>
            <a:off x="150000" y="1886135"/>
            <a:ext cx="5472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u="sng" dirty="0">
                <a:solidFill>
                  <a:srgbClr val="C00000"/>
                </a:solidFill>
              </a:rPr>
              <a:t> Ação dos gases sobre o êmbolo</a:t>
            </a:r>
            <a:endParaRPr lang="pt-BR" sz="3000" b="1" u="sng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9338B38A-5626-4F06-896E-EB8BCC452B32}"/>
              </a:ext>
            </a:extLst>
          </p:cNvPr>
          <p:cNvSpPr/>
          <p:nvPr/>
        </p:nvSpPr>
        <p:spPr>
          <a:xfrm>
            <a:off x="150000" y="2687276"/>
            <a:ext cx="54726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Os gases passam através do evento de admissão e se expandem no interior da câmara do cilindro de gases. Sob a ação dos gases, o cilindro de gases recua empurrando consigo o êmbolo que por usa vez irá empurrar o impulsor do ferrolho para trás destrancando e abrindo a arma.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B531865F-7974-4776-A95F-0FCD51222B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20136" y="1785587"/>
            <a:ext cx="4309421" cy="24240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CCB8BEE2-1CA7-405E-8EAF-DF248D74B8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4831" y="4317318"/>
            <a:ext cx="4309421" cy="2424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81254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3" y="1188041"/>
            <a:ext cx="3816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Quanto ao CALIBRE: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E10A985F-53B6-42C7-8E42-7687C48CDC3E}"/>
              </a:ext>
            </a:extLst>
          </p:cNvPr>
          <p:cNvSpPr/>
          <p:nvPr/>
        </p:nvSpPr>
        <p:spPr>
          <a:xfrm>
            <a:off x="1240975" y="2367591"/>
            <a:ext cx="23762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Armas leves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6CB8615-36C7-4748-9D08-811D1A214AA2}"/>
              </a:ext>
            </a:extLst>
          </p:cNvPr>
          <p:cNvSpPr/>
          <p:nvPr/>
        </p:nvSpPr>
        <p:spPr>
          <a:xfrm>
            <a:off x="8563138" y="2367591"/>
            <a:ext cx="2808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u="sng" dirty="0">
                <a:solidFill>
                  <a:srgbClr val="C00000"/>
                </a:solidFill>
              </a:rPr>
              <a:t> Armas pesadas</a:t>
            </a:r>
            <a:endParaRPr lang="pt-BR" sz="3000" b="1" u="sng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C2FFE253-4266-476B-88B1-9E43FB15D5F4}"/>
              </a:ext>
            </a:extLst>
          </p:cNvPr>
          <p:cNvSpPr/>
          <p:nvPr/>
        </p:nvSpPr>
        <p:spPr>
          <a:xfrm>
            <a:off x="695400" y="2989458"/>
            <a:ext cx="38164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</a:rPr>
              <a:t>até o calibre .50, inclusive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9338B38A-5626-4F06-896E-EB8BCC452B32}"/>
              </a:ext>
            </a:extLst>
          </p:cNvPr>
          <p:cNvSpPr/>
          <p:nvPr/>
        </p:nvSpPr>
        <p:spPr>
          <a:xfrm>
            <a:off x="8528193" y="2989457"/>
            <a:ext cx="3085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</a:rPr>
              <a:t>acima do calibre .50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5179E633-0BCC-42D2-ACAB-1B2BB9F11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87787" y="3518992"/>
            <a:ext cx="3816425" cy="3098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97188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7" grpId="0"/>
      <p:bldP spid="3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3" y="1188041"/>
            <a:ext cx="4680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Quanto a ALIMENTAÇÃO: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E10A985F-53B6-42C7-8E42-7687C48CDC3E}"/>
              </a:ext>
            </a:extLst>
          </p:cNvPr>
          <p:cNvSpPr/>
          <p:nvPr/>
        </p:nvSpPr>
        <p:spPr>
          <a:xfrm>
            <a:off x="1240975" y="2367591"/>
            <a:ext cx="23762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Manual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6CB8615-36C7-4748-9D08-811D1A214AA2}"/>
              </a:ext>
            </a:extLst>
          </p:cNvPr>
          <p:cNvSpPr/>
          <p:nvPr/>
        </p:nvSpPr>
        <p:spPr>
          <a:xfrm>
            <a:off x="8563138" y="2367591"/>
            <a:ext cx="29334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u="sng" dirty="0">
                <a:solidFill>
                  <a:srgbClr val="C00000"/>
                </a:solidFill>
              </a:rPr>
              <a:t> Com carregador</a:t>
            </a:r>
            <a:endParaRPr lang="pt-BR" sz="3000" b="1" u="sng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B835490A-EF62-404F-AA9B-97662A339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222650">
            <a:off x="50130" y="4180328"/>
            <a:ext cx="5262553" cy="148754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6337113B-CF76-40C1-BBF1-83A0363656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0176" y="3785182"/>
            <a:ext cx="3133586" cy="24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397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3" y="1188041"/>
            <a:ext cx="7056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Quanto ao </a:t>
            </a:r>
            <a:r>
              <a:rPr lang="pt-BR" sz="3200" b="1" u="sng" dirty="0"/>
              <a:t>SENTIDO DA ALIMENTAÇÃO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E10A985F-53B6-42C7-8E42-7687C48CDC3E}"/>
              </a:ext>
            </a:extLst>
          </p:cNvPr>
          <p:cNvSpPr/>
          <p:nvPr/>
        </p:nvSpPr>
        <p:spPr>
          <a:xfrm>
            <a:off x="191343" y="2344764"/>
            <a:ext cx="34563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De cima para baixo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6CB8615-36C7-4748-9D08-811D1A214AA2}"/>
              </a:ext>
            </a:extLst>
          </p:cNvPr>
          <p:cNvSpPr/>
          <p:nvPr/>
        </p:nvSpPr>
        <p:spPr>
          <a:xfrm>
            <a:off x="191343" y="3377897"/>
            <a:ext cx="34563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De baixo para cima</a:t>
            </a:r>
            <a:endParaRPr lang="pt-BR" sz="3000" b="1" u="sng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2F9E686A-1391-45AA-A994-D1D27E282FA0}"/>
              </a:ext>
            </a:extLst>
          </p:cNvPr>
          <p:cNvSpPr/>
          <p:nvPr/>
        </p:nvSpPr>
        <p:spPr>
          <a:xfrm>
            <a:off x="191343" y="4410022"/>
            <a:ext cx="22322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 err="1">
                <a:solidFill>
                  <a:srgbClr val="C00000"/>
                </a:solidFill>
              </a:rPr>
              <a:t>Retrocarga</a:t>
            </a:r>
            <a:endParaRPr lang="pt-BR" sz="3000" b="1" u="sng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A4829DB1-53F7-46FD-93A2-BB6F403B1333}"/>
              </a:ext>
            </a:extLst>
          </p:cNvPr>
          <p:cNvSpPr/>
          <p:nvPr/>
        </p:nvSpPr>
        <p:spPr>
          <a:xfrm>
            <a:off x="191343" y="5442147"/>
            <a:ext cx="22322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 err="1">
                <a:solidFill>
                  <a:srgbClr val="C00000"/>
                </a:solidFill>
              </a:rPr>
              <a:t>Antecarga</a:t>
            </a:r>
            <a:endParaRPr lang="pt-BR" sz="3000" b="1" u="sng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6514BEF3-AEF1-4523-A0EF-BA1BB7CE9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7888" y="1480428"/>
            <a:ext cx="4812698" cy="267936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04F27CBB-0D9A-413B-BE3B-7E2AB8612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800646" y="4667159"/>
            <a:ext cx="2465803" cy="210397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C28ACBD3-B38A-4205-9E17-3A4A77F4C8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600056" y="4732753"/>
            <a:ext cx="3133428" cy="206624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xmlns="" id="{B688C40A-9283-4814-BD2F-AC737C3B6E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8016153" y="2966950"/>
            <a:ext cx="6369643" cy="129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295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7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3" y="1188041"/>
            <a:ext cx="5472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Quanto a </a:t>
            </a:r>
            <a:r>
              <a:rPr lang="pt-BR" sz="3200" b="1" u="sng" dirty="0"/>
              <a:t>AÇÃO DO DISPARO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E10A985F-53B6-42C7-8E42-7687C48CDC3E}"/>
              </a:ext>
            </a:extLst>
          </p:cNvPr>
          <p:cNvSpPr/>
          <p:nvPr/>
        </p:nvSpPr>
        <p:spPr>
          <a:xfrm>
            <a:off x="265146" y="2075022"/>
            <a:ext cx="16561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Simples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6CB8615-36C7-4748-9D08-811D1A214AA2}"/>
              </a:ext>
            </a:extLst>
          </p:cNvPr>
          <p:cNvSpPr/>
          <p:nvPr/>
        </p:nvSpPr>
        <p:spPr>
          <a:xfrm>
            <a:off x="265146" y="3686055"/>
            <a:ext cx="1368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Dupla</a:t>
            </a:r>
            <a:endParaRPr lang="pt-BR" sz="3000" b="1" u="sng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59F82B78-15C0-42BE-A5A1-DB4E06C935A7}"/>
              </a:ext>
            </a:extLst>
          </p:cNvPr>
          <p:cNvSpPr/>
          <p:nvPr/>
        </p:nvSpPr>
        <p:spPr>
          <a:xfrm>
            <a:off x="264738" y="2715771"/>
            <a:ext cx="7559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</a:rPr>
              <a:t>o cão é recuado manualmente para uma posição anterior ao disparo.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443821BA-5D3A-42F3-A3BC-87E46A02DB9E}"/>
              </a:ext>
            </a:extLst>
          </p:cNvPr>
          <p:cNvSpPr/>
          <p:nvPr/>
        </p:nvSpPr>
        <p:spPr>
          <a:xfrm>
            <a:off x="264738" y="4489724"/>
            <a:ext cx="67673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</a:rPr>
              <a:t>arma que, para realizar o disparo, necessita que o mecanismo execute um ciclo completo, através da pressão do gatilho, sem o prévio </a:t>
            </a:r>
            <a:r>
              <a:rPr lang="pt-BR" sz="2400" dirty="0" err="1">
                <a:latin typeface="Arial" panose="020B0604020202020204" pitchFamily="34" charset="0"/>
              </a:rPr>
              <a:t>engatilhamento</a:t>
            </a:r>
            <a:r>
              <a:rPr lang="pt-BR" sz="2400" dirty="0">
                <a:latin typeface="Arial" panose="020B0604020202020204" pitchFamily="34" charset="0"/>
              </a:rPr>
              <a:t> do cão.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BBDC331D-542B-4044-A4A4-968CF9B94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7600" y="1490952"/>
            <a:ext cx="3686752" cy="24562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43B96647-21BC-4178-AE45-FB4D54DDA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0520" y="4294839"/>
            <a:ext cx="3810000" cy="24669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8762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7" grpId="0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3" y="1188041"/>
            <a:ext cx="5472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Quanto a </a:t>
            </a:r>
            <a:r>
              <a:rPr lang="pt-BR" sz="3200" b="1" u="sng" dirty="0"/>
              <a:t>AÇÃO DO DISPARO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2138109" y="429284"/>
            <a:ext cx="8065029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CLASSIFICAÇÃO GERAL DAS ARMAS DE FOGO</a:t>
            </a:r>
            <a:endParaRPr lang="pt-BR" sz="3200" u="none" kern="12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E10A985F-53B6-42C7-8E42-7687C48CDC3E}"/>
              </a:ext>
            </a:extLst>
          </p:cNvPr>
          <p:cNvSpPr/>
          <p:nvPr/>
        </p:nvSpPr>
        <p:spPr>
          <a:xfrm>
            <a:off x="265146" y="2075022"/>
            <a:ext cx="22304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Dupla ação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6CB8615-36C7-4748-9D08-811D1A214AA2}"/>
              </a:ext>
            </a:extLst>
          </p:cNvPr>
          <p:cNvSpPr/>
          <p:nvPr/>
        </p:nvSpPr>
        <p:spPr>
          <a:xfrm>
            <a:off x="264738" y="4205408"/>
            <a:ext cx="15823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Híbrida</a:t>
            </a:r>
            <a:endParaRPr lang="pt-BR" sz="3000" b="1" u="sng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59F82B78-15C0-42BE-A5A1-DB4E06C935A7}"/>
              </a:ext>
            </a:extLst>
          </p:cNvPr>
          <p:cNvSpPr/>
          <p:nvPr/>
        </p:nvSpPr>
        <p:spPr>
          <a:xfrm>
            <a:off x="264738" y="2715771"/>
            <a:ext cx="67673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arma funciona tanto em ação simples, quanto em ação dupla.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443821BA-5D3A-42F3-A3BC-87E46A02DB9E}"/>
              </a:ext>
            </a:extLst>
          </p:cNvPr>
          <p:cNvSpPr/>
          <p:nvPr/>
        </p:nvSpPr>
        <p:spPr>
          <a:xfrm>
            <a:off x="264738" y="4979337"/>
            <a:ext cx="80650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i="1" dirty="0">
                <a:latin typeface="Arial" panose="020B0604020202020204" pitchFamily="34" charset="0"/>
                <a:cs typeface="Arial" panose="020B0604020202020204" pitchFamily="34" charset="0"/>
              </a:rPr>
              <a:t>A operação de armar o conjunto de disparo ocorre em duas etapas, uma antes e outra depois do disparo.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BC913884-D007-4204-8CF0-A0405E5C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91796" y="3906808"/>
            <a:ext cx="2976057" cy="29760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9A0DDE2C-EFD1-45F0-9DCB-6B5131BB9F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63991" y="1226134"/>
            <a:ext cx="3101023" cy="29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669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3" y="836712"/>
            <a:ext cx="43204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</a:t>
            </a:r>
            <a:r>
              <a:rPr lang="pt-BR" sz="3200" b="1" u="sng" dirty="0"/>
              <a:t>Conceitos</a:t>
            </a:r>
            <a:r>
              <a:rPr lang="pt-BR" sz="3200" b="1" dirty="0"/>
              <a:t> </a:t>
            </a:r>
            <a:r>
              <a:rPr lang="pt-BR" sz="3200" b="1" u="sng" dirty="0"/>
              <a:t>importantes</a:t>
            </a:r>
            <a:r>
              <a:rPr lang="pt-BR" sz="3200" b="1" dirty="0"/>
              <a:t>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5089162" y="197367"/>
            <a:ext cx="2013675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MUNIÇÕES</a:t>
            </a:r>
            <a:endParaRPr lang="pt-BR" sz="3200" u="none" kern="12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E10A985F-53B6-42C7-8E42-7687C48CDC3E}"/>
              </a:ext>
            </a:extLst>
          </p:cNvPr>
          <p:cNvSpPr/>
          <p:nvPr/>
        </p:nvSpPr>
        <p:spPr>
          <a:xfrm>
            <a:off x="265146" y="1484784"/>
            <a:ext cx="1368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RAIA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6CB8615-36C7-4748-9D08-811D1A214AA2}"/>
              </a:ext>
            </a:extLst>
          </p:cNvPr>
          <p:cNvSpPr/>
          <p:nvPr/>
        </p:nvSpPr>
        <p:spPr>
          <a:xfrm>
            <a:off x="265146" y="3990571"/>
            <a:ext cx="15103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CHEIO</a:t>
            </a:r>
            <a:endParaRPr lang="pt-BR" sz="3000" b="1" u="sng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A1A9DA05-5CBD-4653-B4F0-EE65192D2467}"/>
              </a:ext>
            </a:extLst>
          </p:cNvPr>
          <p:cNvSpPr/>
          <p:nvPr/>
        </p:nvSpPr>
        <p:spPr>
          <a:xfrm>
            <a:off x="265146" y="5131712"/>
            <a:ext cx="17263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CALIBRE</a:t>
            </a:r>
            <a:endParaRPr lang="pt-BR" sz="3000" b="1" u="sng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6941ECF1-D650-4B80-9EA4-4E0C765BB7B7}"/>
              </a:ext>
            </a:extLst>
          </p:cNvPr>
          <p:cNvSpPr/>
          <p:nvPr/>
        </p:nvSpPr>
        <p:spPr>
          <a:xfrm>
            <a:off x="265147" y="1988840"/>
            <a:ext cx="69829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sulcos feitos na parte interna (alma) dos canos ou tubos das armas de fogo, geralmente de forma helicoidal, que têm a finalidade de propiciar o movimento de rotação dos projéteis, ou granadas, que lhes garante estabilidade na trajetória;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1C7CFF3-1321-4724-ABEB-5F5D6DAD646A}"/>
              </a:ext>
            </a:extLst>
          </p:cNvPr>
          <p:cNvSpPr/>
          <p:nvPr/>
        </p:nvSpPr>
        <p:spPr>
          <a:xfrm>
            <a:off x="265146" y="4607308"/>
            <a:ext cx="5526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</a:rPr>
              <a:t>- Parte alta da ranhura interna do cano.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3C779C5E-2ADA-40CD-B683-0D20FAC56356}"/>
              </a:ext>
            </a:extLst>
          </p:cNvPr>
          <p:cNvSpPr/>
          <p:nvPr/>
        </p:nvSpPr>
        <p:spPr>
          <a:xfrm>
            <a:off x="191343" y="5755018"/>
            <a:ext cx="7199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medida do diâmetro interno do cano de uma arma, medido entre os fundos do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raiamento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xmlns="" id="{7841C177-0245-48D4-9D39-EC08C5EABB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32068905"/>
              </p:ext>
            </p:extLst>
          </p:nvPr>
        </p:nvGraphicFramePr>
        <p:xfrm>
          <a:off x="7338003" y="652713"/>
          <a:ext cx="4853997" cy="5517803"/>
        </p:xfrm>
        <a:graphic>
          <a:graphicData uri="http://schemas.openxmlformats.org/presentationml/2006/ole">
            <p:oleObj spid="_x0000_s1026" name="CorelDRAW" r:id="rId4" imgW="5052240" imgH="57186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90752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9" grpId="0"/>
      <p:bldP spid="7" grpId="0"/>
      <p:bldP spid="15" grpId="0"/>
      <p:bldP spid="14" grpId="0"/>
      <p:bldP spid="16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1343" y="1188041"/>
            <a:ext cx="504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- Componentes do cartucho: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5089162" y="197367"/>
            <a:ext cx="2013675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MUNIÇÕES</a:t>
            </a:r>
            <a:endParaRPr lang="pt-BR" sz="3200" u="none" kern="12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E10A985F-53B6-42C7-8E42-7687C48CDC3E}"/>
              </a:ext>
            </a:extLst>
          </p:cNvPr>
          <p:cNvSpPr/>
          <p:nvPr/>
        </p:nvSpPr>
        <p:spPr>
          <a:xfrm>
            <a:off x="7896200" y="1772816"/>
            <a:ext cx="18009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Projétil</a:t>
            </a:r>
            <a:endParaRPr lang="pt-BR" sz="3000" b="1" u="sng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6CB8615-36C7-4748-9D08-811D1A214AA2}"/>
              </a:ext>
            </a:extLst>
          </p:cNvPr>
          <p:cNvSpPr/>
          <p:nvPr/>
        </p:nvSpPr>
        <p:spPr>
          <a:xfrm>
            <a:off x="2752483" y="3573016"/>
            <a:ext cx="15103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Estojo</a:t>
            </a:r>
            <a:endParaRPr lang="pt-BR" sz="3000" b="1" u="sng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A4FF3622-EB6B-44F5-83FA-88287D182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40812" y="2326814"/>
            <a:ext cx="1510374" cy="3956931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A1A9DA05-5CBD-4653-B4F0-EE65192D2467}"/>
              </a:ext>
            </a:extLst>
          </p:cNvPr>
          <p:cNvSpPr/>
          <p:nvPr/>
        </p:nvSpPr>
        <p:spPr>
          <a:xfrm>
            <a:off x="7680176" y="4797152"/>
            <a:ext cx="21602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u="sng" dirty="0">
                <a:solidFill>
                  <a:srgbClr val="C00000"/>
                </a:solidFill>
              </a:rPr>
              <a:t> Propelente</a:t>
            </a:r>
            <a:endParaRPr lang="pt-BR" sz="3000" b="1" u="sng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xmlns="" id="{E0025D2A-9E77-4716-BE73-8EE5BEDFFB2A}"/>
              </a:ext>
            </a:extLst>
          </p:cNvPr>
          <p:cNvCxnSpPr>
            <a:cxnSpLocks/>
          </p:cNvCxnSpPr>
          <p:nvPr/>
        </p:nvCxnSpPr>
        <p:spPr>
          <a:xfrm flipH="1">
            <a:off x="6672064" y="2060848"/>
            <a:ext cx="1368152" cy="7920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xmlns="" id="{E6C55897-95D7-4F16-B69A-71E8D0C4AD63}"/>
              </a:ext>
            </a:extLst>
          </p:cNvPr>
          <p:cNvCxnSpPr>
            <a:cxnSpLocks/>
          </p:cNvCxnSpPr>
          <p:nvPr/>
        </p:nvCxnSpPr>
        <p:spPr>
          <a:xfrm>
            <a:off x="4151784" y="3850015"/>
            <a:ext cx="11890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xmlns="" id="{C30AC46B-C03B-4B09-8228-16DCA832CEF7}"/>
              </a:ext>
            </a:extLst>
          </p:cNvPr>
          <p:cNvCxnSpPr>
            <a:cxnSpLocks/>
          </p:cNvCxnSpPr>
          <p:nvPr/>
        </p:nvCxnSpPr>
        <p:spPr>
          <a:xfrm flipH="1">
            <a:off x="6107474" y="5074151"/>
            <a:ext cx="1644710" cy="2769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7D825086-4DCF-497F-BE25-B98CCBB6F856}"/>
              </a:ext>
            </a:extLst>
          </p:cNvPr>
          <p:cNvSpPr/>
          <p:nvPr/>
        </p:nvSpPr>
        <p:spPr>
          <a:xfrm>
            <a:off x="2752483" y="5812502"/>
            <a:ext cx="17746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8" indent="-14288" algn="just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C00000"/>
                </a:solidFill>
              </a:rPr>
              <a:t> </a:t>
            </a:r>
            <a:r>
              <a:rPr lang="pt-BR" sz="3000" b="1" u="sng" dirty="0">
                <a:solidFill>
                  <a:srgbClr val="C00000"/>
                </a:solidFill>
              </a:rPr>
              <a:t>Espoleta</a:t>
            </a:r>
            <a:endParaRPr lang="pt-BR" sz="3000" b="1" u="sng" dirty="0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xmlns="" id="{68989FCC-75DE-4B6E-A3F3-6C47BC11274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527181" y="5927217"/>
            <a:ext cx="1424803" cy="1622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5204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7" grpId="0"/>
      <p:bldP spid="15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304D7338-BFC4-4DB5-AA89-0BCA18D815E8}"/>
              </a:ext>
            </a:extLst>
          </p:cNvPr>
          <p:cNvSpPr/>
          <p:nvPr/>
        </p:nvSpPr>
        <p:spPr>
          <a:xfrm>
            <a:off x="1559496" y="908720"/>
            <a:ext cx="10405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i="1" dirty="0"/>
              <a:t>“artefato que tem por objetivo </a:t>
            </a:r>
            <a:r>
              <a:rPr lang="pt-BR" sz="3200" i="1" dirty="0">
                <a:solidFill>
                  <a:srgbClr val="FF0000"/>
                </a:solidFill>
              </a:rPr>
              <a:t>causar dano</a:t>
            </a:r>
            <a:r>
              <a:rPr lang="pt-BR" sz="3200" i="1" dirty="0"/>
              <a:t>, permanente ou não, a seres vivos e coisas”. </a:t>
            </a:r>
            <a:r>
              <a:rPr lang="pt-BR" sz="3200" dirty="0"/>
              <a:t>(BRASIL. 2000.)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8E9B332-BF46-4102-A6E1-1601E80D84A0}"/>
              </a:ext>
            </a:extLst>
          </p:cNvPr>
          <p:cNvSpPr/>
          <p:nvPr/>
        </p:nvSpPr>
        <p:spPr>
          <a:xfrm>
            <a:off x="4649180" y="114600"/>
            <a:ext cx="2893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u="sng" dirty="0"/>
              <a:t>INTRODUÇÃO</a:t>
            </a:r>
            <a:endParaRPr lang="pt-BR" sz="3600" u="sng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8C5DE73-D252-4F23-9E93-D91AD8362243}"/>
              </a:ext>
            </a:extLst>
          </p:cNvPr>
          <p:cNvSpPr/>
          <p:nvPr/>
        </p:nvSpPr>
        <p:spPr>
          <a:xfrm>
            <a:off x="262525" y="908720"/>
            <a:ext cx="1412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u="sng" dirty="0"/>
              <a:t>ARMA</a:t>
            </a:r>
            <a:r>
              <a:rPr lang="pt-BR" sz="3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xmlns="" val="382573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3972082" y="181718"/>
            <a:ext cx="4247836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PLUS.40 TAURUS</a:t>
            </a:r>
            <a:endParaRPr lang="pt-BR" sz="3200" u="none" kern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ACCF04C-B26E-4E2C-BBB1-85A9BBBA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23792" y="1052736"/>
            <a:ext cx="8289246" cy="58052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75556018-5DAD-482B-96FC-C8A4A081C948}"/>
              </a:ext>
            </a:extLst>
          </p:cNvPr>
          <p:cNvSpPr txBox="1"/>
          <p:nvPr/>
        </p:nvSpPr>
        <p:spPr>
          <a:xfrm>
            <a:off x="408014" y="2410654"/>
            <a:ext cx="281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Quanto ao TAMANHO: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59E61E37-2FB1-4284-9C5C-74230A304235}"/>
              </a:ext>
            </a:extLst>
          </p:cNvPr>
          <p:cNvSpPr txBox="1"/>
          <p:nvPr/>
        </p:nvSpPr>
        <p:spPr>
          <a:xfrm>
            <a:off x="431855" y="2956014"/>
            <a:ext cx="347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Quanto à PORTABILIDADE: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B40F0F13-1C95-4F75-81A8-9DD45151084C}"/>
              </a:ext>
            </a:extLst>
          </p:cNvPr>
          <p:cNvSpPr txBox="1"/>
          <p:nvPr/>
        </p:nvSpPr>
        <p:spPr>
          <a:xfrm>
            <a:off x="408014" y="3487841"/>
            <a:ext cx="2920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Quanto ao EMPREGO: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C6E594E5-E1A5-46D2-A96D-DDE15AEF16A8}"/>
              </a:ext>
            </a:extLst>
          </p:cNvPr>
          <p:cNvSpPr txBox="1"/>
          <p:nvPr/>
        </p:nvSpPr>
        <p:spPr>
          <a:xfrm>
            <a:off x="408014" y="4046845"/>
            <a:ext cx="3897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Quanto ao FUNCIONAMENTO: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81F62C41-F67D-4E06-AF61-C303DEF09F37}"/>
              </a:ext>
            </a:extLst>
          </p:cNvPr>
          <p:cNvSpPr txBox="1"/>
          <p:nvPr/>
        </p:nvSpPr>
        <p:spPr>
          <a:xfrm>
            <a:off x="408014" y="4585769"/>
            <a:ext cx="333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Quanto à ALMA DO CANO: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72C3EA37-CBE9-45D1-BAE6-9797BD46977E}"/>
              </a:ext>
            </a:extLst>
          </p:cNvPr>
          <p:cNvSpPr txBox="1"/>
          <p:nvPr/>
        </p:nvSpPr>
        <p:spPr>
          <a:xfrm>
            <a:off x="408014" y="5117758"/>
            <a:ext cx="5286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Quanto ao SISTEMA DE CARREGAMENTO: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09153FE7-5203-40AC-85F4-723D2C030F36}"/>
              </a:ext>
            </a:extLst>
          </p:cNvPr>
          <p:cNvSpPr txBox="1"/>
          <p:nvPr/>
        </p:nvSpPr>
        <p:spPr>
          <a:xfrm>
            <a:off x="408014" y="5647684"/>
            <a:ext cx="5009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Quanto ao SISTEMA DE ACIONAMENTO: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3D90AAA-1713-403D-BB4C-47FE57599D54}"/>
              </a:ext>
            </a:extLst>
          </p:cNvPr>
          <p:cNvSpPr txBox="1"/>
          <p:nvPr/>
        </p:nvSpPr>
        <p:spPr>
          <a:xfrm>
            <a:off x="408014" y="6177611"/>
            <a:ext cx="4237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Quanto ao USO DO ARMAMENTO: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95CC376D-456D-423D-A4C9-4A8C197CABDD}"/>
              </a:ext>
            </a:extLst>
          </p:cNvPr>
          <p:cNvSpPr txBox="1"/>
          <p:nvPr/>
        </p:nvSpPr>
        <p:spPr>
          <a:xfrm>
            <a:off x="3061125" y="2405563"/>
            <a:ext cx="106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CURTA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F37DA408-A307-459B-8D29-B473ED9E94B6}"/>
              </a:ext>
            </a:extLst>
          </p:cNvPr>
          <p:cNvSpPr txBox="1"/>
          <p:nvPr/>
        </p:nvSpPr>
        <p:spPr>
          <a:xfrm>
            <a:off x="3773808" y="2950216"/>
            <a:ext cx="154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PORTE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774015F8-072E-4335-96A2-EDE2EDD324E2}"/>
              </a:ext>
            </a:extLst>
          </p:cNvPr>
          <p:cNvSpPr txBox="1"/>
          <p:nvPr/>
        </p:nvSpPr>
        <p:spPr>
          <a:xfrm>
            <a:off x="3182731" y="3514408"/>
            <a:ext cx="1666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EE578E7A-5D14-4688-9B8B-DCC1C9EA8511}"/>
              </a:ext>
            </a:extLst>
          </p:cNvPr>
          <p:cNvSpPr txBox="1"/>
          <p:nvPr/>
        </p:nvSpPr>
        <p:spPr>
          <a:xfrm>
            <a:off x="4148652" y="4053970"/>
            <a:ext cx="2686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SEMI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AUTOMÁTICA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346403C7-C2D3-4A60-8DC1-2FEB09088DFD}"/>
              </a:ext>
            </a:extLst>
          </p:cNvPr>
          <p:cNvSpPr txBox="1"/>
          <p:nvPr/>
        </p:nvSpPr>
        <p:spPr>
          <a:xfrm>
            <a:off x="3694422" y="4581643"/>
            <a:ext cx="296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RAIADA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DESTRÓGIRA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F92DEE65-F951-4D5E-9C90-23A143AB1F05}"/>
              </a:ext>
            </a:extLst>
          </p:cNvPr>
          <p:cNvSpPr txBox="1"/>
          <p:nvPr/>
        </p:nvSpPr>
        <p:spPr>
          <a:xfrm>
            <a:off x="5630623" y="5117758"/>
            <a:ext cx="422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DE RETROCARGA AUTOMÁTICA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5E4D0F58-2475-44F6-BA8A-D217070A539D}"/>
              </a:ext>
            </a:extLst>
          </p:cNvPr>
          <p:cNvSpPr txBox="1"/>
          <p:nvPr/>
        </p:nvSpPr>
        <p:spPr>
          <a:xfrm>
            <a:off x="5374263" y="5647684"/>
            <a:ext cx="2369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DUPLA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690F2C00-711E-4EC2-B35B-423830415384}"/>
              </a:ext>
            </a:extLst>
          </p:cNvPr>
          <p:cNvSpPr txBox="1"/>
          <p:nvPr/>
        </p:nvSpPr>
        <p:spPr>
          <a:xfrm>
            <a:off x="4645141" y="6177611"/>
            <a:ext cx="344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ARMA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RESTRITO</a:t>
            </a:r>
          </a:p>
        </p:txBody>
      </p:sp>
    </p:spTree>
    <p:extLst>
      <p:ext uri="{BB962C8B-B14F-4D97-AF65-F5344CB8AC3E}">
        <p14:creationId xmlns:p14="http://schemas.microsoft.com/office/powerpoint/2010/main" xmlns="" val="240354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ACCF04C-B26E-4E2C-BBB1-85A9BBBA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2754" y="1052736"/>
            <a:ext cx="8289246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145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E3681FB-A6A4-47FF-BE98-85A3319E1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2754" y="1052737"/>
            <a:ext cx="8289246" cy="58052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4152420" y="98072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66C0F448-F338-4967-8F13-B2A9A2758CE5}"/>
              </a:ext>
            </a:extLst>
          </p:cNvPr>
          <p:cNvSpPr/>
          <p:nvPr/>
        </p:nvSpPr>
        <p:spPr>
          <a:xfrm>
            <a:off x="10058" y="1196752"/>
            <a:ext cx="262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 – Massa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108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4152420" y="98072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DF8C0586-1C80-49D8-9382-3F5394622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2753" y="1052736"/>
            <a:ext cx="8289247" cy="580526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FDD008C-81DB-4F84-82C3-2942ACE767D2}"/>
              </a:ext>
            </a:extLst>
          </p:cNvPr>
          <p:cNvSpPr/>
          <p:nvPr/>
        </p:nvSpPr>
        <p:spPr>
          <a:xfrm>
            <a:off x="9912424" y="76034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A22BD14A-E382-40DD-BE6E-1CC6EAA80B05}"/>
              </a:ext>
            </a:extLst>
          </p:cNvPr>
          <p:cNvSpPr/>
          <p:nvPr/>
        </p:nvSpPr>
        <p:spPr>
          <a:xfrm>
            <a:off x="10058" y="1196752"/>
            <a:ext cx="262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 – Massa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640085CF-7A69-4C2B-82CD-1DC3D573F321}"/>
              </a:ext>
            </a:extLst>
          </p:cNvPr>
          <p:cNvSpPr/>
          <p:nvPr/>
        </p:nvSpPr>
        <p:spPr>
          <a:xfrm>
            <a:off x="69034" y="1658417"/>
            <a:ext cx="2223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2 – Alça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454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4152420" y="98072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FDD008C-81DB-4F84-82C3-2942ACE767D2}"/>
              </a:ext>
            </a:extLst>
          </p:cNvPr>
          <p:cNvSpPr/>
          <p:nvPr/>
        </p:nvSpPr>
        <p:spPr>
          <a:xfrm>
            <a:off x="9912424" y="76034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FF75F6D-1690-43DE-906F-EDDAE92D2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2753" y="1052736"/>
            <a:ext cx="8289247" cy="580526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76E178B-21A7-4025-96EE-E47A1CB10420}"/>
              </a:ext>
            </a:extLst>
          </p:cNvPr>
          <p:cNvSpPr/>
          <p:nvPr/>
        </p:nvSpPr>
        <p:spPr>
          <a:xfrm>
            <a:off x="11064552" y="112474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DDBF3D1F-317F-43AB-89F2-660182023C62}"/>
              </a:ext>
            </a:extLst>
          </p:cNvPr>
          <p:cNvSpPr/>
          <p:nvPr/>
        </p:nvSpPr>
        <p:spPr>
          <a:xfrm>
            <a:off x="10058" y="1196752"/>
            <a:ext cx="262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 – Massa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699591B6-BCC6-485D-A9C8-B750DE385294}"/>
              </a:ext>
            </a:extLst>
          </p:cNvPr>
          <p:cNvSpPr/>
          <p:nvPr/>
        </p:nvSpPr>
        <p:spPr>
          <a:xfrm>
            <a:off x="69034" y="1658417"/>
            <a:ext cx="2223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2 – Alça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D446C56F-6B30-478D-9D87-98DB2587BC58}"/>
              </a:ext>
            </a:extLst>
          </p:cNvPr>
          <p:cNvSpPr/>
          <p:nvPr/>
        </p:nvSpPr>
        <p:spPr>
          <a:xfrm>
            <a:off x="69034" y="2120082"/>
            <a:ext cx="11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3 – Cão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047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4152420" y="98072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FDD008C-81DB-4F84-82C3-2942ACE767D2}"/>
              </a:ext>
            </a:extLst>
          </p:cNvPr>
          <p:cNvSpPr/>
          <p:nvPr/>
        </p:nvSpPr>
        <p:spPr>
          <a:xfrm>
            <a:off x="9912424" y="76034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76E178B-21A7-4025-96EE-E47A1CB10420}"/>
              </a:ext>
            </a:extLst>
          </p:cNvPr>
          <p:cNvSpPr/>
          <p:nvPr/>
        </p:nvSpPr>
        <p:spPr>
          <a:xfrm>
            <a:off x="11064552" y="112474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4B3882A-7263-479B-A948-7D7C63476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0559" y="1051200"/>
            <a:ext cx="8291441" cy="58068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CA6FE452-C201-4B6E-AADE-004ACAB3D6F6}"/>
              </a:ext>
            </a:extLst>
          </p:cNvPr>
          <p:cNvSpPr/>
          <p:nvPr/>
        </p:nvSpPr>
        <p:spPr>
          <a:xfrm>
            <a:off x="11424592" y="366221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B7AFE50-8C79-473C-B1B0-7BA95D6C1358}"/>
              </a:ext>
            </a:extLst>
          </p:cNvPr>
          <p:cNvSpPr/>
          <p:nvPr/>
        </p:nvSpPr>
        <p:spPr>
          <a:xfrm>
            <a:off x="10058" y="1196752"/>
            <a:ext cx="262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 – Massa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90FF31C8-ED7D-49F1-8C0E-2A393D7917C6}"/>
              </a:ext>
            </a:extLst>
          </p:cNvPr>
          <p:cNvSpPr/>
          <p:nvPr/>
        </p:nvSpPr>
        <p:spPr>
          <a:xfrm>
            <a:off x="69034" y="1658417"/>
            <a:ext cx="2223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2 – Alça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CC487DC4-0094-412E-8C68-7966D9FF995D}"/>
              </a:ext>
            </a:extLst>
          </p:cNvPr>
          <p:cNvSpPr/>
          <p:nvPr/>
        </p:nvSpPr>
        <p:spPr>
          <a:xfrm>
            <a:off x="69034" y="2120082"/>
            <a:ext cx="11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3 – Cão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4BE0CE72-5C46-4DF4-B4CF-432BC1C8F769}"/>
              </a:ext>
            </a:extLst>
          </p:cNvPr>
          <p:cNvSpPr/>
          <p:nvPr/>
        </p:nvSpPr>
        <p:spPr>
          <a:xfrm>
            <a:off x="69034" y="2581747"/>
            <a:ext cx="2426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4 – Empunhadura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816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4152420" y="98072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FDD008C-81DB-4F84-82C3-2942ACE767D2}"/>
              </a:ext>
            </a:extLst>
          </p:cNvPr>
          <p:cNvSpPr/>
          <p:nvPr/>
        </p:nvSpPr>
        <p:spPr>
          <a:xfrm>
            <a:off x="9912424" y="76034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76E178B-21A7-4025-96EE-E47A1CB10420}"/>
              </a:ext>
            </a:extLst>
          </p:cNvPr>
          <p:cNvSpPr/>
          <p:nvPr/>
        </p:nvSpPr>
        <p:spPr>
          <a:xfrm>
            <a:off x="11064552" y="112474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CA6FE452-C201-4B6E-AADE-004ACAB3D6F6}"/>
              </a:ext>
            </a:extLst>
          </p:cNvPr>
          <p:cNvSpPr/>
          <p:nvPr/>
        </p:nvSpPr>
        <p:spPr>
          <a:xfrm>
            <a:off x="11424592" y="366221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7C9FC11-EE79-4FD4-97CD-D689483A4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0559" y="1080695"/>
            <a:ext cx="8291441" cy="58068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D7F49B0-3397-4EF8-98B6-E4708B3AA76F}"/>
              </a:ext>
            </a:extLst>
          </p:cNvPr>
          <p:cNvSpPr/>
          <p:nvPr/>
        </p:nvSpPr>
        <p:spPr>
          <a:xfrm>
            <a:off x="9048328" y="407707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BE9E1961-25AC-48D8-ADB5-1751D05EA36A}"/>
              </a:ext>
            </a:extLst>
          </p:cNvPr>
          <p:cNvSpPr/>
          <p:nvPr/>
        </p:nvSpPr>
        <p:spPr>
          <a:xfrm>
            <a:off x="10058" y="1196752"/>
            <a:ext cx="262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 – Massa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81227739-1D02-469B-ADA3-B83253BC6A54}"/>
              </a:ext>
            </a:extLst>
          </p:cNvPr>
          <p:cNvSpPr/>
          <p:nvPr/>
        </p:nvSpPr>
        <p:spPr>
          <a:xfrm>
            <a:off x="69034" y="1658417"/>
            <a:ext cx="2223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2 – Alça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13560C44-8812-4D41-8612-16FCC94538CA}"/>
              </a:ext>
            </a:extLst>
          </p:cNvPr>
          <p:cNvSpPr/>
          <p:nvPr/>
        </p:nvSpPr>
        <p:spPr>
          <a:xfrm>
            <a:off x="69034" y="2120082"/>
            <a:ext cx="11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3 – Cão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1CDF9AE9-BCDF-4916-B626-AFCEA930EEED}"/>
              </a:ext>
            </a:extLst>
          </p:cNvPr>
          <p:cNvSpPr/>
          <p:nvPr/>
        </p:nvSpPr>
        <p:spPr>
          <a:xfrm>
            <a:off x="69034" y="2581747"/>
            <a:ext cx="2426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4 – Empunhadura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78C2AD90-0365-4725-B933-91DB88F42D66}"/>
              </a:ext>
            </a:extLst>
          </p:cNvPr>
          <p:cNvSpPr/>
          <p:nvPr/>
        </p:nvSpPr>
        <p:spPr>
          <a:xfrm>
            <a:off x="69033" y="3043412"/>
            <a:ext cx="328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5 – Retém do carregador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924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4152420" y="98072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FDD008C-81DB-4F84-82C3-2942ACE767D2}"/>
              </a:ext>
            </a:extLst>
          </p:cNvPr>
          <p:cNvSpPr/>
          <p:nvPr/>
        </p:nvSpPr>
        <p:spPr>
          <a:xfrm>
            <a:off x="9912424" y="76034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76E178B-21A7-4025-96EE-E47A1CB10420}"/>
              </a:ext>
            </a:extLst>
          </p:cNvPr>
          <p:cNvSpPr/>
          <p:nvPr/>
        </p:nvSpPr>
        <p:spPr>
          <a:xfrm>
            <a:off x="11064552" y="112474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CA6FE452-C201-4B6E-AADE-004ACAB3D6F6}"/>
              </a:ext>
            </a:extLst>
          </p:cNvPr>
          <p:cNvSpPr/>
          <p:nvPr/>
        </p:nvSpPr>
        <p:spPr>
          <a:xfrm>
            <a:off x="11424592" y="366221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D7F49B0-3397-4EF8-98B6-E4708B3AA76F}"/>
              </a:ext>
            </a:extLst>
          </p:cNvPr>
          <p:cNvSpPr/>
          <p:nvPr/>
        </p:nvSpPr>
        <p:spPr>
          <a:xfrm>
            <a:off x="9048328" y="407707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92DBD58-8F46-49A7-A1E6-6DC61E829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0559" y="1051199"/>
            <a:ext cx="8291441" cy="58068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7FAB46A7-0F80-4483-AB98-F02A5BF36FDC}"/>
              </a:ext>
            </a:extLst>
          </p:cNvPr>
          <p:cNvSpPr/>
          <p:nvPr/>
        </p:nvSpPr>
        <p:spPr>
          <a:xfrm>
            <a:off x="7248128" y="3429000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6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F45ADB3B-ED8D-4D00-A330-D3ECF4FC7AFC}"/>
              </a:ext>
            </a:extLst>
          </p:cNvPr>
          <p:cNvSpPr/>
          <p:nvPr/>
        </p:nvSpPr>
        <p:spPr>
          <a:xfrm>
            <a:off x="10058" y="1196752"/>
            <a:ext cx="262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 – Massa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AC8D9652-29AE-4B4D-A449-80E23B4A7CE9}"/>
              </a:ext>
            </a:extLst>
          </p:cNvPr>
          <p:cNvSpPr/>
          <p:nvPr/>
        </p:nvSpPr>
        <p:spPr>
          <a:xfrm>
            <a:off x="69034" y="1658417"/>
            <a:ext cx="2223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2 – Alça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4B48BCBC-6748-41C1-B618-8F470DE7DB34}"/>
              </a:ext>
            </a:extLst>
          </p:cNvPr>
          <p:cNvSpPr/>
          <p:nvPr/>
        </p:nvSpPr>
        <p:spPr>
          <a:xfrm>
            <a:off x="69034" y="2120082"/>
            <a:ext cx="11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3 – Cão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B32E21DA-3594-4C5B-B413-CC02149A2B7E}"/>
              </a:ext>
            </a:extLst>
          </p:cNvPr>
          <p:cNvSpPr/>
          <p:nvPr/>
        </p:nvSpPr>
        <p:spPr>
          <a:xfrm>
            <a:off x="69034" y="2581747"/>
            <a:ext cx="2426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4 – Empunhadura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B62B8E61-A362-4AC2-8B9C-86018B1AB61E}"/>
              </a:ext>
            </a:extLst>
          </p:cNvPr>
          <p:cNvSpPr/>
          <p:nvPr/>
        </p:nvSpPr>
        <p:spPr>
          <a:xfrm>
            <a:off x="69033" y="3043412"/>
            <a:ext cx="328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5 – Retém do carregador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1EAD3359-6BE5-4E38-A877-4C23C5412FFD}"/>
              </a:ext>
            </a:extLst>
          </p:cNvPr>
          <p:cNvSpPr/>
          <p:nvPr/>
        </p:nvSpPr>
        <p:spPr>
          <a:xfrm>
            <a:off x="10041" y="3524090"/>
            <a:ext cx="2426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6 – Guarda mato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22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4152420" y="98072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FDD008C-81DB-4F84-82C3-2942ACE767D2}"/>
              </a:ext>
            </a:extLst>
          </p:cNvPr>
          <p:cNvSpPr/>
          <p:nvPr/>
        </p:nvSpPr>
        <p:spPr>
          <a:xfrm>
            <a:off x="9912424" y="76034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76E178B-21A7-4025-96EE-E47A1CB10420}"/>
              </a:ext>
            </a:extLst>
          </p:cNvPr>
          <p:cNvSpPr/>
          <p:nvPr/>
        </p:nvSpPr>
        <p:spPr>
          <a:xfrm>
            <a:off x="11064552" y="112474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CA6FE452-C201-4B6E-AADE-004ACAB3D6F6}"/>
              </a:ext>
            </a:extLst>
          </p:cNvPr>
          <p:cNvSpPr/>
          <p:nvPr/>
        </p:nvSpPr>
        <p:spPr>
          <a:xfrm>
            <a:off x="11424592" y="366221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D7F49B0-3397-4EF8-98B6-E4708B3AA76F}"/>
              </a:ext>
            </a:extLst>
          </p:cNvPr>
          <p:cNvSpPr/>
          <p:nvPr/>
        </p:nvSpPr>
        <p:spPr>
          <a:xfrm>
            <a:off x="9048328" y="407707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7FAB46A7-0F80-4483-AB98-F02A5BF36FDC}"/>
              </a:ext>
            </a:extLst>
          </p:cNvPr>
          <p:cNvSpPr/>
          <p:nvPr/>
        </p:nvSpPr>
        <p:spPr>
          <a:xfrm>
            <a:off x="7248128" y="3429000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6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E6B33412-6B6A-4DBA-A4A5-B8EB6A394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0559" y="1052735"/>
            <a:ext cx="8291441" cy="580680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65F6C60F-FDAC-46BA-8E53-4B32DCCB6122}"/>
              </a:ext>
            </a:extLst>
          </p:cNvPr>
          <p:cNvSpPr/>
          <p:nvPr/>
        </p:nvSpPr>
        <p:spPr>
          <a:xfrm>
            <a:off x="8184232" y="3060249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7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D5BF9937-28CC-41D2-8FCA-6405A520715C}"/>
              </a:ext>
            </a:extLst>
          </p:cNvPr>
          <p:cNvSpPr/>
          <p:nvPr/>
        </p:nvSpPr>
        <p:spPr>
          <a:xfrm>
            <a:off x="10058" y="1196752"/>
            <a:ext cx="262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 – Massa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0422F8F3-D3F0-42AB-9C98-41D697F6C2E2}"/>
              </a:ext>
            </a:extLst>
          </p:cNvPr>
          <p:cNvSpPr/>
          <p:nvPr/>
        </p:nvSpPr>
        <p:spPr>
          <a:xfrm>
            <a:off x="69034" y="1658417"/>
            <a:ext cx="2223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2 – Alça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58766983-2973-46C8-8614-9FE874DBD471}"/>
              </a:ext>
            </a:extLst>
          </p:cNvPr>
          <p:cNvSpPr/>
          <p:nvPr/>
        </p:nvSpPr>
        <p:spPr>
          <a:xfrm>
            <a:off x="69034" y="2120082"/>
            <a:ext cx="11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3 – Cão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46102A8-149A-47BD-8347-B5ADEAA6B05D}"/>
              </a:ext>
            </a:extLst>
          </p:cNvPr>
          <p:cNvSpPr/>
          <p:nvPr/>
        </p:nvSpPr>
        <p:spPr>
          <a:xfrm>
            <a:off x="69034" y="2581747"/>
            <a:ext cx="2426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4 – Empunhadura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7C32EA89-9274-4EC1-913E-4D83BB74B292}"/>
              </a:ext>
            </a:extLst>
          </p:cNvPr>
          <p:cNvSpPr/>
          <p:nvPr/>
        </p:nvSpPr>
        <p:spPr>
          <a:xfrm>
            <a:off x="69033" y="3043412"/>
            <a:ext cx="328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5 – Retém do carregador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6D68B3EC-5EAA-40E7-8052-0840BD7A9735}"/>
              </a:ext>
            </a:extLst>
          </p:cNvPr>
          <p:cNvSpPr/>
          <p:nvPr/>
        </p:nvSpPr>
        <p:spPr>
          <a:xfrm>
            <a:off x="10041" y="3524090"/>
            <a:ext cx="2426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6 – Guarda mato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ED160C3C-9C99-4CFA-82F8-42E56F20501F}"/>
              </a:ext>
            </a:extLst>
          </p:cNvPr>
          <p:cNvSpPr/>
          <p:nvPr/>
        </p:nvSpPr>
        <p:spPr>
          <a:xfrm>
            <a:off x="98528" y="3983542"/>
            <a:ext cx="1562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7 – Gatilho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079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4152420" y="98072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FDD008C-81DB-4F84-82C3-2942ACE767D2}"/>
              </a:ext>
            </a:extLst>
          </p:cNvPr>
          <p:cNvSpPr/>
          <p:nvPr/>
        </p:nvSpPr>
        <p:spPr>
          <a:xfrm>
            <a:off x="9912424" y="76034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76E178B-21A7-4025-96EE-E47A1CB10420}"/>
              </a:ext>
            </a:extLst>
          </p:cNvPr>
          <p:cNvSpPr/>
          <p:nvPr/>
        </p:nvSpPr>
        <p:spPr>
          <a:xfrm>
            <a:off x="11064552" y="112474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CA6FE452-C201-4B6E-AADE-004ACAB3D6F6}"/>
              </a:ext>
            </a:extLst>
          </p:cNvPr>
          <p:cNvSpPr/>
          <p:nvPr/>
        </p:nvSpPr>
        <p:spPr>
          <a:xfrm>
            <a:off x="11424592" y="366221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D7F49B0-3397-4EF8-98B6-E4708B3AA76F}"/>
              </a:ext>
            </a:extLst>
          </p:cNvPr>
          <p:cNvSpPr/>
          <p:nvPr/>
        </p:nvSpPr>
        <p:spPr>
          <a:xfrm>
            <a:off x="9048328" y="407707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7FAB46A7-0F80-4483-AB98-F02A5BF36FDC}"/>
              </a:ext>
            </a:extLst>
          </p:cNvPr>
          <p:cNvSpPr/>
          <p:nvPr/>
        </p:nvSpPr>
        <p:spPr>
          <a:xfrm>
            <a:off x="7248128" y="3429000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6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65F6C60F-FDAC-46BA-8E53-4B32DCCB6122}"/>
              </a:ext>
            </a:extLst>
          </p:cNvPr>
          <p:cNvSpPr/>
          <p:nvPr/>
        </p:nvSpPr>
        <p:spPr>
          <a:xfrm>
            <a:off x="8184232" y="3060249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7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DECD14E-8407-439A-A245-A78F03B7C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0559" y="1051198"/>
            <a:ext cx="8291441" cy="58068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C10D2E9D-E87C-41B9-8244-83953AAB5B20}"/>
              </a:ext>
            </a:extLst>
          </p:cNvPr>
          <p:cNvSpPr/>
          <p:nvPr/>
        </p:nvSpPr>
        <p:spPr>
          <a:xfrm>
            <a:off x="8760296" y="187140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765DAF4B-307D-4220-9466-731F18C179B2}"/>
              </a:ext>
            </a:extLst>
          </p:cNvPr>
          <p:cNvSpPr/>
          <p:nvPr/>
        </p:nvSpPr>
        <p:spPr>
          <a:xfrm>
            <a:off x="10058" y="1196752"/>
            <a:ext cx="262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 – Massa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8E274FB9-9BB9-4F1A-8B66-AD62926BE745}"/>
              </a:ext>
            </a:extLst>
          </p:cNvPr>
          <p:cNvSpPr/>
          <p:nvPr/>
        </p:nvSpPr>
        <p:spPr>
          <a:xfrm>
            <a:off x="69034" y="1658417"/>
            <a:ext cx="2223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2 – Alça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790A34A4-5BA3-4153-9E8A-9CA172173043}"/>
              </a:ext>
            </a:extLst>
          </p:cNvPr>
          <p:cNvSpPr/>
          <p:nvPr/>
        </p:nvSpPr>
        <p:spPr>
          <a:xfrm>
            <a:off x="69034" y="2120082"/>
            <a:ext cx="11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3 – Cão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BCF122DD-BD41-4202-8570-D4488553DB3C}"/>
              </a:ext>
            </a:extLst>
          </p:cNvPr>
          <p:cNvSpPr/>
          <p:nvPr/>
        </p:nvSpPr>
        <p:spPr>
          <a:xfrm>
            <a:off x="69034" y="2581747"/>
            <a:ext cx="2426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4 – Empunhadura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19A5060C-7B06-4C97-8E51-070324522240}"/>
              </a:ext>
            </a:extLst>
          </p:cNvPr>
          <p:cNvSpPr/>
          <p:nvPr/>
        </p:nvSpPr>
        <p:spPr>
          <a:xfrm>
            <a:off x="69033" y="3043412"/>
            <a:ext cx="328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5 – Retém do carregador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865FF1DC-47E5-4D21-9537-8AD99A160775}"/>
              </a:ext>
            </a:extLst>
          </p:cNvPr>
          <p:cNvSpPr/>
          <p:nvPr/>
        </p:nvSpPr>
        <p:spPr>
          <a:xfrm>
            <a:off x="10041" y="3524090"/>
            <a:ext cx="2426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6 – Guarda mato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FD768F2D-77AC-4938-B8FA-C17FC6F57D49}"/>
              </a:ext>
            </a:extLst>
          </p:cNvPr>
          <p:cNvSpPr/>
          <p:nvPr/>
        </p:nvSpPr>
        <p:spPr>
          <a:xfrm>
            <a:off x="98528" y="3983542"/>
            <a:ext cx="1562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7 – Gatilho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D9E83576-90B9-42C1-8015-609E665C602B}"/>
              </a:ext>
            </a:extLst>
          </p:cNvPr>
          <p:cNvSpPr/>
          <p:nvPr/>
        </p:nvSpPr>
        <p:spPr>
          <a:xfrm>
            <a:off x="86004" y="4466433"/>
            <a:ext cx="2985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8 – Retém do ferrolho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816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304D7338-BFC4-4DB5-AA89-0BCA18D815E8}"/>
              </a:ext>
            </a:extLst>
          </p:cNvPr>
          <p:cNvSpPr/>
          <p:nvPr/>
        </p:nvSpPr>
        <p:spPr>
          <a:xfrm>
            <a:off x="1559496" y="908720"/>
            <a:ext cx="10405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i="1" dirty="0"/>
              <a:t>“artefato que tem por objetivo </a:t>
            </a:r>
            <a:r>
              <a:rPr lang="pt-BR" sz="3200" i="1" dirty="0">
                <a:solidFill>
                  <a:srgbClr val="FF0000"/>
                </a:solidFill>
              </a:rPr>
              <a:t>causar dano</a:t>
            </a:r>
            <a:r>
              <a:rPr lang="pt-BR" sz="3200" i="1" dirty="0"/>
              <a:t>, </a:t>
            </a:r>
            <a:r>
              <a:rPr lang="pt-BR" sz="3200" i="1" dirty="0">
                <a:solidFill>
                  <a:srgbClr val="FF0000"/>
                </a:solidFill>
              </a:rPr>
              <a:t>permanente</a:t>
            </a:r>
            <a:r>
              <a:rPr lang="pt-BR" sz="3200" i="1" dirty="0"/>
              <a:t> ou não, a seres vivos e coisas”. </a:t>
            </a:r>
            <a:r>
              <a:rPr lang="pt-BR" sz="3200" dirty="0"/>
              <a:t>(BRASIL. 2000.)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8E9B332-BF46-4102-A6E1-1601E80D84A0}"/>
              </a:ext>
            </a:extLst>
          </p:cNvPr>
          <p:cNvSpPr/>
          <p:nvPr/>
        </p:nvSpPr>
        <p:spPr>
          <a:xfrm>
            <a:off x="4649180" y="114600"/>
            <a:ext cx="2893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u="sng" dirty="0"/>
              <a:t>INTRODUÇÃO</a:t>
            </a:r>
            <a:endParaRPr lang="pt-BR" sz="3600" u="sng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8C5DE73-D252-4F23-9E93-D91AD8362243}"/>
              </a:ext>
            </a:extLst>
          </p:cNvPr>
          <p:cNvSpPr/>
          <p:nvPr/>
        </p:nvSpPr>
        <p:spPr>
          <a:xfrm>
            <a:off x="262525" y="908720"/>
            <a:ext cx="1412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u="sng" dirty="0"/>
              <a:t>ARMA</a:t>
            </a:r>
            <a:r>
              <a:rPr lang="pt-BR" sz="3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xmlns="" val="3086393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7F8908E2-CA4F-46CF-9F84-5D833448E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0557" y="1051198"/>
            <a:ext cx="8291443" cy="5806802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4152420" y="98072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FDD008C-81DB-4F84-82C3-2942ACE767D2}"/>
              </a:ext>
            </a:extLst>
          </p:cNvPr>
          <p:cNvSpPr/>
          <p:nvPr/>
        </p:nvSpPr>
        <p:spPr>
          <a:xfrm>
            <a:off x="9912424" y="76034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76E178B-21A7-4025-96EE-E47A1CB10420}"/>
              </a:ext>
            </a:extLst>
          </p:cNvPr>
          <p:cNvSpPr/>
          <p:nvPr/>
        </p:nvSpPr>
        <p:spPr>
          <a:xfrm>
            <a:off x="11064552" y="112474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CA6FE452-C201-4B6E-AADE-004ACAB3D6F6}"/>
              </a:ext>
            </a:extLst>
          </p:cNvPr>
          <p:cNvSpPr/>
          <p:nvPr/>
        </p:nvSpPr>
        <p:spPr>
          <a:xfrm>
            <a:off x="11424592" y="366221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D7F49B0-3397-4EF8-98B6-E4708B3AA76F}"/>
              </a:ext>
            </a:extLst>
          </p:cNvPr>
          <p:cNvSpPr/>
          <p:nvPr/>
        </p:nvSpPr>
        <p:spPr>
          <a:xfrm>
            <a:off x="9048328" y="407707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7FAB46A7-0F80-4483-AB98-F02A5BF36FDC}"/>
              </a:ext>
            </a:extLst>
          </p:cNvPr>
          <p:cNvSpPr/>
          <p:nvPr/>
        </p:nvSpPr>
        <p:spPr>
          <a:xfrm>
            <a:off x="7248128" y="3429000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6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65F6C60F-FDAC-46BA-8E53-4B32DCCB6122}"/>
              </a:ext>
            </a:extLst>
          </p:cNvPr>
          <p:cNvSpPr/>
          <p:nvPr/>
        </p:nvSpPr>
        <p:spPr>
          <a:xfrm>
            <a:off x="8184232" y="3060249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7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C10D2E9D-E87C-41B9-8244-83953AAB5B20}"/>
              </a:ext>
            </a:extLst>
          </p:cNvPr>
          <p:cNvSpPr/>
          <p:nvPr/>
        </p:nvSpPr>
        <p:spPr>
          <a:xfrm>
            <a:off x="8760296" y="187140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095EC91D-B790-4D41-906D-EC91D7D8EB4F}"/>
              </a:ext>
            </a:extLst>
          </p:cNvPr>
          <p:cNvSpPr/>
          <p:nvPr/>
        </p:nvSpPr>
        <p:spPr>
          <a:xfrm>
            <a:off x="7468679" y="1905576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AF261BB7-AF2A-49C6-83F8-5608835111C6}"/>
              </a:ext>
            </a:extLst>
          </p:cNvPr>
          <p:cNvSpPr/>
          <p:nvPr/>
        </p:nvSpPr>
        <p:spPr>
          <a:xfrm>
            <a:off x="10058" y="1196752"/>
            <a:ext cx="262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 – Massa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E7955B98-2319-402F-8ACE-63039168BB41}"/>
              </a:ext>
            </a:extLst>
          </p:cNvPr>
          <p:cNvSpPr/>
          <p:nvPr/>
        </p:nvSpPr>
        <p:spPr>
          <a:xfrm>
            <a:off x="69034" y="1658417"/>
            <a:ext cx="2223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2 – Alça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75430FAD-D9DA-4812-B41D-1C5FF75C457F}"/>
              </a:ext>
            </a:extLst>
          </p:cNvPr>
          <p:cNvSpPr/>
          <p:nvPr/>
        </p:nvSpPr>
        <p:spPr>
          <a:xfrm>
            <a:off x="69034" y="2120082"/>
            <a:ext cx="11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3 – Cão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012AAF8D-F25B-4012-B2C3-D5DDBD7E9441}"/>
              </a:ext>
            </a:extLst>
          </p:cNvPr>
          <p:cNvSpPr/>
          <p:nvPr/>
        </p:nvSpPr>
        <p:spPr>
          <a:xfrm>
            <a:off x="69034" y="2581747"/>
            <a:ext cx="2426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4 – Empunhadura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7060884D-0D86-4FF6-A00C-70C8711F06E8}"/>
              </a:ext>
            </a:extLst>
          </p:cNvPr>
          <p:cNvSpPr/>
          <p:nvPr/>
        </p:nvSpPr>
        <p:spPr>
          <a:xfrm>
            <a:off x="69033" y="3043412"/>
            <a:ext cx="328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5 – Retém do carregador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7B68DC46-EDB1-4AEB-8DCA-6691A833E195}"/>
              </a:ext>
            </a:extLst>
          </p:cNvPr>
          <p:cNvSpPr/>
          <p:nvPr/>
        </p:nvSpPr>
        <p:spPr>
          <a:xfrm>
            <a:off x="10041" y="3524090"/>
            <a:ext cx="2426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6 – Guarda mato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177210E9-1094-4D9B-A5D3-2E7D63B3A251}"/>
              </a:ext>
            </a:extLst>
          </p:cNvPr>
          <p:cNvSpPr/>
          <p:nvPr/>
        </p:nvSpPr>
        <p:spPr>
          <a:xfrm>
            <a:off x="98528" y="3983542"/>
            <a:ext cx="1562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7 – Gatilho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CBFBBCFB-5FB6-4313-A59B-6E3FEBF5221E}"/>
              </a:ext>
            </a:extLst>
          </p:cNvPr>
          <p:cNvSpPr/>
          <p:nvPr/>
        </p:nvSpPr>
        <p:spPr>
          <a:xfrm>
            <a:off x="86004" y="4466433"/>
            <a:ext cx="2985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8 – Retém do ferrolho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BED4E7D4-4451-440B-93EE-FED121D3B2A1}"/>
              </a:ext>
            </a:extLst>
          </p:cNvPr>
          <p:cNvSpPr/>
          <p:nvPr/>
        </p:nvSpPr>
        <p:spPr>
          <a:xfrm>
            <a:off x="56510" y="4947111"/>
            <a:ext cx="4095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9 – Alavanca de desmontagem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037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599689C-D596-43A9-8053-0B44B53F7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0557" y="1051198"/>
            <a:ext cx="8291443" cy="5806802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4152420" y="98072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FDD008C-81DB-4F84-82C3-2942ACE767D2}"/>
              </a:ext>
            </a:extLst>
          </p:cNvPr>
          <p:cNvSpPr/>
          <p:nvPr/>
        </p:nvSpPr>
        <p:spPr>
          <a:xfrm>
            <a:off x="9912424" y="76034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76E178B-21A7-4025-96EE-E47A1CB10420}"/>
              </a:ext>
            </a:extLst>
          </p:cNvPr>
          <p:cNvSpPr/>
          <p:nvPr/>
        </p:nvSpPr>
        <p:spPr>
          <a:xfrm>
            <a:off x="11064552" y="112474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CA6FE452-C201-4B6E-AADE-004ACAB3D6F6}"/>
              </a:ext>
            </a:extLst>
          </p:cNvPr>
          <p:cNvSpPr/>
          <p:nvPr/>
        </p:nvSpPr>
        <p:spPr>
          <a:xfrm>
            <a:off x="11424592" y="366221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D7F49B0-3397-4EF8-98B6-E4708B3AA76F}"/>
              </a:ext>
            </a:extLst>
          </p:cNvPr>
          <p:cNvSpPr/>
          <p:nvPr/>
        </p:nvSpPr>
        <p:spPr>
          <a:xfrm>
            <a:off x="9048328" y="407707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7FAB46A7-0F80-4483-AB98-F02A5BF36FDC}"/>
              </a:ext>
            </a:extLst>
          </p:cNvPr>
          <p:cNvSpPr/>
          <p:nvPr/>
        </p:nvSpPr>
        <p:spPr>
          <a:xfrm>
            <a:off x="7248128" y="3429000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6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65F6C60F-FDAC-46BA-8E53-4B32DCCB6122}"/>
              </a:ext>
            </a:extLst>
          </p:cNvPr>
          <p:cNvSpPr/>
          <p:nvPr/>
        </p:nvSpPr>
        <p:spPr>
          <a:xfrm>
            <a:off x="8184232" y="3060249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7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C10D2E9D-E87C-41B9-8244-83953AAB5B20}"/>
              </a:ext>
            </a:extLst>
          </p:cNvPr>
          <p:cNvSpPr/>
          <p:nvPr/>
        </p:nvSpPr>
        <p:spPr>
          <a:xfrm>
            <a:off x="8760296" y="187140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095EC91D-B790-4D41-906D-EC91D7D8EB4F}"/>
              </a:ext>
            </a:extLst>
          </p:cNvPr>
          <p:cNvSpPr/>
          <p:nvPr/>
        </p:nvSpPr>
        <p:spPr>
          <a:xfrm>
            <a:off x="7468679" y="1905576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8EC92038-39BA-4D72-86D3-FA11AE7432A1}"/>
              </a:ext>
            </a:extLst>
          </p:cNvPr>
          <p:cNvSpPr/>
          <p:nvPr/>
        </p:nvSpPr>
        <p:spPr>
          <a:xfrm>
            <a:off x="11144812" y="2163791"/>
            <a:ext cx="6398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10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4EE6877F-8BC5-4C3D-89B3-35BD7B55C57C}"/>
              </a:ext>
            </a:extLst>
          </p:cNvPr>
          <p:cNvSpPr/>
          <p:nvPr/>
        </p:nvSpPr>
        <p:spPr>
          <a:xfrm>
            <a:off x="10058" y="1196752"/>
            <a:ext cx="262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 – Massa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C1918FE9-00B7-422A-9316-704C6E61AD9E}"/>
              </a:ext>
            </a:extLst>
          </p:cNvPr>
          <p:cNvSpPr/>
          <p:nvPr/>
        </p:nvSpPr>
        <p:spPr>
          <a:xfrm>
            <a:off x="69034" y="1658417"/>
            <a:ext cx="2223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2 – Alça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D39AB4DB-319C-4AC1-B1A1-3FF3DE7F745E}"/>
              </a:ext>
            </a:extLst>
          </p:cNvPr>
          <p:cNvSpPr/>
          <p:nvPr/>
        </p:nvSpPr>
        <p:spPr>
          <a:xfrm>
            <a:off x="69034" y="2120082"/>
            <a:ext cx="11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3 – Cão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AAD1ABA3-324B-4E8B-A6E5-2172E8A68D2F}"/>
              </a:ext>
            </a:extLst>
          </p:cNvPr>
          <p:cNvSpPr/>
          <p:nvPr/>
        </p:nvSpPr>
        <p:spPr>
          <a:xfrm>
            <a:off x="69034" y="2581747"/>
            <a:ext cx="2426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4 – Empunhadura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F944E307-B6F0-4511-B4CB-3D5679339629}"/>
              </a:ext>
            </a:extLst>
          </p:cNvPr>
          <p:cNvSpPr/>
          <p:nvPr/>
        </p:nvSpPr>
        <p:spPr>
          <a:xfrm>
            <a:off x="69033" y="3043412"/>
            <a:ext cx="328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5 – Retém do carregador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3C1EC810-2352-4A03-A978-C45EDB808CA0}"/>
              </a:ext>
            </a:extLst>
          </p:cNvPr>
          <p:cNvSpPr/>
          <p:nvPr/>
        </p:nvSpPr>
        <p:spPr>
          <a:xfrm>
            <a:off x="10041" y="3524090"/>
            <a:ext cx="2426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6 – Guarda mato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C0A8D796-B648-467D-BD82-C3C718BCC419}"/>
              </a:ext>
            </a:extLst>
          </p:cNvPr>
          <p:cNvSpPr/>
          <p:nvPr/>
        </p:nvSpPr>
        <p:spPr>
          <a:xfrm>
            <a:off x="98528" y="3983542"/>
            <a:ext cx="1562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7 – Gatilho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22692F2E-22E9-4D45-BFB9-BBAFCE8D1527}"/>
              </a:ext>
            </a:extLst>
          </p:cNvPr>
          <p:cNvSpPr/>
          <p:nvPr/>
        </p:nvSpPr>
        <p:spPr>
          <a:xfrm>
            <a:off x="86004" y="4466433"/>
            <a:ext cx="2985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8 – Retém do ferrolho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99879AF3-4D89-409C-B3FE-43DA01FFF1A8}"/>
              </a:ext>
            </a:extLst>
          </p:cNvPr>
          <p:cNvSpPr/>
          <p:nvPr/>
        </p:nvSpPr>
        <p:spPr>
          <a:xfrm>
            <a:off x="56510" y="4947111"/>
            <a:ext cx="4095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9 – Alavanca de desmontagem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xmlns="" id="{B3BC1199-EA46-4825-9D15-B2A8D6C956F0}"/>
              </a:ext>
            </a:extLst>
          </p:cNvPr>
          <p:cNvSpPr/>
          <p:nvPr/>
        </p:nvSpPr>
        <p:spPr>
          <a:xfrm>
            <a:off x="-13232" y="5424578"/>
            <a:ext cx="6064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10 – Desarmador do cão e trava de segurança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863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5D50F1E-1BA3-457C-95C6-1A93AF5DD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0557" y="1051198"/>
            <a:ext cx="8291443" cy="5806802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4152420" y="98072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FDD008C-81DB-4F84-82C3-2942ACE767D2}"/>
              </a:ext>
            </a:extLst>
          </p:cNvPr>
          <p:cNvSpPr/>
          <p:nvPr/>
        </p:nvSpPr>
        <p:spPr>
          <a:xfrm>
            <a:off x="9912424" y="760348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76E178B-21A7-4025-96EE-E47A1CB10420}"/>
              </a:ext>
            </a:extLst>
          </p:cNvPr>
          <p:cNvSpPr/>
          <p:nvPr/>
        </p:nvSpPr>
        <p:spPr>
          <a:xfrm>
            <a:off x="11064552" y="112474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CA6FE452-C201-4B6E-AADE-004ACAB3D6F6}"/>
              </a:ext>
            </a:extLst>
          </p:cNvPr>
          <p:cNvSpPr/>
          <p:nvPr/>
        </p:nvSpPr>
        <p:spPr>
          <a:xfrm>
            <a:off x="11424592" y="366221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D7F49B0-3397-4EF8-98B6-E4708B3AA76F}"/>
              </a:ext>
            </a:extLst>
          </p:cNvPr>
          <p:cNvSpPr/>
          <p:nvPr/>
        </p:nvSpPr>
        <p:spPr>
          <a:xfrm>
            <a:off x="9048328" y="4077072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7FAB46A7-0F80-4483-AB98-F02A5BF36FDC}"/>
              </a:ext>
            </a:extLst>
          </p:cNvPr>
          <p:cNvSpPr/>
          <p:nvPr/>
        </p:nvSpPr>
        <p:spPr>
          <a:xfrm>
            <a:off x="7248128" y="3429000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6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65F6C60F-FDAC-46BA-8E53-4B32DCCB6122}"/>
              </a:ext>
            </a:extLst>
          </p:cNvPr>
          <p:cNvSpPr/>
          <p:nvPr/>
        </p:nvSpPr>
        <p:spPr>
          <a:xfrm>
            <a:off x="8184232" y="3060249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7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C10D2E9D-E87C-41B9-8244-83953AAB5B20}"/>
              </a:ext>
            </a:extLst>
          </p:cNvPr>
          <p:cNvSpPr/>
          <p:nvPr/>
        </p:nvSpPr>
        <p:spPr>
          <a:xfrm>
            <a:off x="8760296" y="1871404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095EC91D-B790-4D41-906D-EC91D7D8EB4F}"/>
              </a:ext>
            </a:extLst>
          </p:cNvPr>
          <p:cNvSpPr/>
          <p:nvPr/>
        </p:nvSpPr>
        <p:spPr>
          <a:xfrm>
            <a:off x="7468679" y="1905576"/>
            <a:ext cx="21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8EC92038-39BA-4D72-86D3-FA11AE7432A1}"/>
              </a:ext>
            </a:extLst>
          </p:cNvPr>
          <p:cNvSpPr/>
          <p:nvPr/>
        </p:nvSpPr>
        <p:spPr>
          <a:xfrm>
            <a:off x="11144812" y="2163791"/>
            <a:ext cx="6398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10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643F25FE-A7A6-43B2-BFA2-69C1D2A37C28}"/>
              </a:ext>
            </a:extLst>
          </p:cNvPr>
          <p:cNvSpPr/>
          <p:nvPr/>
        </p:nvSpPr>
        <p:spPr>
          <a:xfrm>
            <a:off x="4871864" y="1836113"/>
            <a:ext cx="6398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50C68739-7616-44E1-8F3C-86CEB7A34BC0}"/>
              </a:ext>
            </a:extLst>
          </p:cNvPr>
          <p:cNvSpPr/>
          <p:nvPr/>
        </p:nvSpPr>
        <p:spPr>
          <a:xfrm>
            <a:off x="10058" y="1196752"/>
            <a:ext cx="262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 – Massa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943B8FAB-D6DD-4887-B514-797B2BC6D261}"/>
              </a:ext>
            </a:extLst>
          </p:cNvPr>
          <p:cNvSpPr/>
          <p:nvPr/>
        </p:nvSpPr>
        <p:spPr>
          <a:xfrm>
            <a:off x="69034" y="1658417"/>
            <a:ext cx="2223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2 – Alça de mira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D54B8234-FAEB-4489-A648-2AEB0966E3C1}"/>
              </a:ext>
            </a:extLst>
          </p:cNvPr>
          <p:cNvSpPr/>
          <p:nvPr/>
        </p:nvSpPr>
        <p:spPr>
          <a:xfrm>
            <a:off x="69034" y="2120082"/>
            <a:ext cx="1130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3 – Cão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900652EE-9A86-4090-832E-08C4BA20E4B5}"/>
              </a:ext>
            </a:extLst>
          </p:cNvPr>
          <p:cNvSpPr/>
          <p:nvPr/>
        </p:nvSpPr>
        <p:spPr>
          <a:xfrm>
            <a:off x="69034" y="2581747"/>
            <a:ext cx="2426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4 – Empunhadura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7CF41F89-2A0A-44D7-A849-05DB3B1ACE85}"/>
              </a:ext>
            </a:extLst>
          </p:cNvPr>
          <p:cNvSpPr/>
          <p:nvPr/>
        </p:nvSpPr>
        <p:spPr>
          <a:xfrm>
            <a:off x="69033" y="3043412"/>
            <a:ext cx="328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5 – Retém do carregador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BA73B51F-B744-43E6-888E-81F8EB1FBE9A}"/>
              </a:ext>
            </a:extLst>
          </p:cNvPr>
          <p:cNvSpPr/>
          <p:nvPr/>
        </p:nvSpPr>
        <p:spPr>
          <a:xfrm>
            <a:off x="10041" y="3524090"/>
            <a:ext cx="24265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6 – Guarda mato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46767A76-701C-40EB-8410-9A27E0E09B04}"/>
              </a:ext>
            </a:extLst>
          </p:cNvPr>
          <p:cNvSpPr/>
          <p:nvPr/>
        </p:nvSpPr>
        <p:spPr>
          <a:xfrm>
            <a:off x="98528" y="3983542"/>
            <a:ext cx="1562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7 – Gatilho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8F12456E-1215-41A2-B146-94024E4D96BB}"/>
              </a:ext>
            </a:extLst>
          </p:cNvPr>
          <p:cNvSpPr/>
          <p:nvPr/>
        </p:nvSpPr>
        <p:spPr>
          <a:xfrm>
            <a:off x="86004" y="4466433"/>
            <a:ext cx="2985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8 – Retém do ferrolho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xmlns="" id="{A830A128-6E89-461C-9D6D-CCE4B86E0195}"/>
              </a:ext>
            </a:extLst>
          </p:cNvPr>
          <p:cNvSpPr/>
          <p:nvPr/>
        </p:nvSpPr>
        <p:spPr>
          <a:xfrm>
            <a:off x="56510" y="4947111"/>
            <a:ext cx="4095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9 – Alavanca de desmontagem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F914DFD0-D30C-4DF3-9137-65E9D328689E}"/>
              </a:ext>
            </a:extLst>
          </p:cNvPr>
          <p:cNvSpPr/>
          <p:nvPr/>
        </p:nvSpPr>
        <p:spPr>
          <a:xfrm>
            <a:off x="-13232" y="5424578"/>
            <a:ext cx="6064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10 – Desarmador do cão e trava de segurança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xmlns="" id="{E823DAAE-FD7B-4F59-B2B7-4BCE88D42052}"/>
              </a:ext>
            </a:extLst>
          </p:cNvPr>
          <p:cNvSpPr/>
          <p:nvPr/>
        </p:nvSpPr>
        <p:spPr>
          <a:xfrm>
            <a:off x="50595" y="5963355"/>
            <a:ext cx="1913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11 – Ferrolho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31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6065846-FF69-4F12-A052-2D48EEB3E92D}"/>
              </a:ext>
            </a:extLst>
          </p:cNvPr>
          <p:cNvSpPr/>
          <p:nvPr/>
        </p:nvSpPr>
        <p:spPr>
          <a:xfrm>
            <a:off x="2063552" y="1476073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AC29E79-E24F-4362-8849-71A3FA24D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059" y="856481"/>
            <a:ext cx="6449448" cy="6196236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9FDFC176-A46A-4499-9414-62EDB9AEA8ED}"/>
              </a:ext>
            </a:extLst>
          </p:cNvPr>
          <p:cNvSpPr/>
          <p:nvPr/>
        </p:nvSpPr>
        <p:spPr>
          <a:xfrm>
            <a:off x="6691033" y="2487060"/>
            <a:ext cx="1859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12 – Extrator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98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D7F49B0-3397-4EF8-98B6-E4708B3AA76F}"/>
              </a:ext>
            </a:extLst>
          </p:cNvPr>
          <p:cNvSpPr/>
          <p:nvPr/>
        </p:nvSpPr>
        <p:spPr>
          <a:xfrm>
            <a:off x="4167418" y="1183685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FAE5FC3-5F43-43C1-873B-77BC3CEA2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7368" y="856480"/>
            <a:ext cx="6449449" cy="619623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3E7FC040-9834-400A-A932-C91C864BD480}"/>
              </a:ext>
            </a:extLst>
          </p:cNvPr>
          <p:cNvSpPr/>
          <p:nvPr/>
        </p:nvSpPr>
        <p:spPr>
          <a:xfrm>
            <a:off x="2063552" y="1476073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E0FC0D02-CB5C-4E98-92DD-CD5953A1763A}"/>
              </a:ext>
            </a:extLst>
          </p:cNvPr>
          <p:cNvSpPr/>
          <p:nvPr/>
        </p:nvSpPr>
        <p:spPr>
          <a:xfrm>
            <a:off x="6691033" y="2487060"/>
            <a:ext cx="1859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12 – Extrator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6FD3257A-950B-43A0-8A7E-D4923A8A26BA}"/>
              </a:ext>
            </a:extLst>
          </p:cNvPr>
          <p:cNvSpPr/>
          <p:nvPr/>
        </p:nvSpPr>
        <p:spPr>
          <a:xfrm>
            <a:off x="6691033" y="2936190"/>
            <a:ext cx="1499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13 – Cano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436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6468AAAC-8DD6-4DB8-9A5F-240F324B6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639" y="836712"/>
            <a:ext cx="6449449" cy="6196237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D7F49B0-3397-4EF8-98B6-E4708B3AA76F}"/>
              </a:ext>
            </a:extLst>
          </p:cNvPr>
          <p:cNvSpPr/>
          <p:nvPr/>
        </p:nvSpPr>
        <p:spPr>
          <a:xfrm>
            <a:off x="4167418" y="1183685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13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65F6C60F-FDAC-46BA-8E53-4B32DCCB6122}"/>
              </a:ext>
            </a:extLst>
          </p:cNvPr>
          <p:cNvSpPr/>
          <p:nvPr/>
        </p:nvSpPr>
        <p:spPr>
          <a:xfrm>
            <a:off x="1559496" y="2816024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3E7FC040-9834-400A-A932-C91C864BD480}"/>
              </a:ext>
            </a:extLst>
          </p:cNvPr>
          <p:cNvSpPr/>
          <p:nvPr/>
        </p:nvSpPr>
        <p:spPr>
          <a:xfrm>
            <a:off x="2063552" y="1476073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FF3BE0AF-8AA2-43AF-BF42-BE6E41BB11E6}"/>
              </a:ext>
            </a:extLst>
          </p:cNvPr>
          <p:cNvSpPr/>
          <p:nvPr/>
        </p:nvSpPr>
        <p:spPr>
          <a:xfrm>
            <a:off x="6691033" y="2487060"/>
            <a:ext cx="1859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12 – Extrator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8897308B-44C6-4E9D-BB18-13BC409E4205}"/>
              </a:ext>
            </a:extLst>
          </p:cNvPr>
          <p:cNvSpPr/>
          <p:nvPr/>
        </p:nvSpPr>
        <p:spPr>
          <a:xfrm>
            <a:off x="6691033" y="2936190"/>
            <a:ext cx="1499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13 – Cano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10218396-4DA6-4138-8FFE-3BB7C9CCD5E6}"/>
              </a:ext>
            </a:extLst>
          </p:cNvPr>
          <p:cNvSpPr/>
          <p:nvPr/>
        </p:nvSpPr>
        <p:spPr>
          <a:xfrm>
            <a:off x="6691033" y="3372222"/>
            <a:ext cx="3083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14 – Tirante do gatilho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8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6A4C91D-5C6A-4D59-9765-CCADA1D6F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639" y="838884"/>
            <a:ext cx="6449449" cy="6196237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D7F49B0-3397-4EF8-98B6-E4708B3AA76F}"/>
              </a:ext>
            </a:extLst>
          </p:cNvPr>
          <p:cNvSpPr/>
          <p:nvPr/>
        </p:nvSpPr>
        <p:spPr>
          <a:xfrm>
            <a:off x="4167418" y="1183685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13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65F6C60F-FDAC-46BA-8E53-4B32DCCB6122}"/>
              </a:ext>
            </a:extLst>
          </p:cNvPr>
          <p:cNvSpPr/>
          <p:nvPr/>
        </p:nvSpPr>
        <p:spPr>
          <a:xfrm>
            <a:off x="1559496" y="2816024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3E7FC040-9834-400A-A932-C91C864BD480}"/>
              </a:ext>
            </a:extLst>
          </p:cNvPr>
          <p:cNvSpPr/>
          <p:nvPr/>
        </p:nvSpPr>
        <p:spPr>
          <a:xfrm>
            <a:off x="2063552" y="1476073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637ED17F-1F31-49EB-ADF6-AD0E3E33860F}"/>
              </a:ext>
            </a:extLst>
          </p:cNvPr>
          <p:cNvSpPr/>
          <p:nvPr/>
        </p:nvSpPr>
        <p:spPr>
          <a:xfrm>
            <a:off x="3359696" y="2844225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90500D39-F28C-4402-9574-A11D7F1BE016}"/>
              </a:ext>
            </a:extLst>
          </p:cNvPr>
          <p:cNvSpPr/>
          <p:nvPr/>
        </p:nvSpPr>
        <p:spPr>
          <a:xfrm>
            <a:off x="6691033" y="2487060"/>
            <a:ext cx="1859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12 – Extrator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2C995C4E-3359-4674-9038-591BEA6D79D3}"/>
              </a:ext>
            </a:extLst>
          </p:cNvPr>
          <p:cNvSpPr/>
          <p:nvPr/>
        </p:nvSpPr>
        <p:spPr>
          <a:xfrm>
            <a:off x="6691033" y="2936190"/>
            <a:ext cx="1499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13 – Cano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9BE1C9DF-F4A5-4500-BA93-912476A2B70D}"/>
              </a:ext>
            </a:extLst>
          </p:cNvPr>
          <p:cNvSpPr/>
          <p:nvPr/>
        </p:nvSpPr>
        <p:spPr>
          <a:xfrm>
            <a:off x="6691033" y="3372222"/>
            <a:ext cx="3083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14 – Tirante do gatilho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67030F43-72D1-4202-8E0A-F702A84E1A3B}"/>
              </a:ext>
            </a:extLst>
          </p:cNvPr>
          <p:cNvSpPr/>
          <p:nvPr/>
        </p:nvSpPr>
        <p:spPr>
          <a:xfrm>
            <a:off x="6727835" y="3769506"/>
            <a:ext cx="5434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15 – Retém da alavanca de desmontagem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59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E1A2EC0-E210-4E7C-916E-DC96E4CA5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7368" y="833162"/>
            <a:ext cx="6449450" cy="6196238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DA63E254-51C3-41E7-B078-1EFE326B7F5D}"/>
              </a:ext>
            </a:extLst>
          </p:cNvPr>
          <p:cNvSpPr/>
          <p:nvPr/>
        </p:nvSpPr>
        <p:spPr>
          <a:xfrm>
            <a:off x="4368444" y="167984"/>
            <a:ext cx="3455110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3200" b="1" u="none" kern="1200" dirty="0"/>
              <a:t>PT 100 .40 TAURUS</a:t>
            </a:r>
            <a:endParaRPr lang="pt-BR" sz="3200" u="none" kern="12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D7F49B0-3397-4EF8-98B6-E4708B3AA76F}"/>
              </a:ext>
            </a:extLst>
          </p:cNvPr>
          <p:cNvSpPr/>
          <p:nvPr/>
        </p:nvSpPr>
        <p:spPr>
          <a:xfrm>
            <a:off x="4167418" y="1183685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13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65F6C60F-FDAC-46BA-8E53-4B32DCCB6122}"/>
              </a:ext>
            </a:extLst>
          </p:cNvPr>
          <p:cNvSpPr/>
          <p:nvPr/>
        </p:nvSpPr>
        <p:spPr>
          <a:xfrm>
            <a:off x="1559496" y="2816024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3E7FC040-9834-400A-A932-C91C864BD480}"/>
              </a:ext>
            </a:extLst>
          </p:cNvPr>
          <p:cNvSpPr/>
          <p:nvPr/>
        </p:nvSpPr>
        <p:spPr>
          <a:xfrm>
            <a:off x="2063552" y="1476073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12</a:t>
            </a:r>
            <a:endParaRPr lang="pt-BR" sz="3200" b="1" u="sng" dirty="0">
              <a:solidFill>
                <a:srgbClr val="0000FF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637ED17F-1F31-49EB-ADF6-AD0E3E33860F}"/>
              </a:ext>
            </a:extLst>
          </p:cNvPr>
          <p:cNvSpPr/>
          <p:nvPr/>
        </p:nvSpPr>
        <p:spPr>
          <a:xfrm>
            <a:off x="3359696" y="2844225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7A4EB360-6A0D-4969-BADC-D6ED9D70E636}"/>
              </a:ext>
            </a:extLst>
          </p:cNvPr>
          <p:cNvSpPr/>
          <p:nvPr/>
        </p:nvSpPr>
        <p:spPr>
          <a:xfrm>
            <a:off x="2135560" y="6012577"/>
            <a:ext cx="792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16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41E1B18D-0FD9-4618-B422-04BD72DEB820}"/>
              </a:ext>
            </a:extLst>
          </p:cNvPr>
          <p:cNvSpPr/>
          <p:nvPr/>
        </p:nvSpPr>
        <p:spPr>
          <a:xfrm>
            <a:off x="6691033" y="2487060"/>
            <a:ext cx="1859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12 – Extrator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A23CDA7E-9B8C-42F0-9283-2F3F36AB5029}"/>
              </a:ext>
            </a:extLst>
          </p:cNvPr>
          <p:cNvSpPr/>
          <p:nvPr/>
        </p:nvSpPr>
        <p:spPr>
          <a:xfrm>
            <a:off x="6691033" y="2936190"/>
            <a:ext cx="1499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13 – Cano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14EEEFB8-FDEC-4A5D-822D-018B4EEFD166}"/>
              </a:ext>
            </a:extLst>
          </p:cNvPr>
          <p:cNvSpPr/>
          <p:nvPr/>
        </p:nvSpPr>
        <p:spPr>
          <a:xfrm>
            <a:off x="6691033" y="3372222"/>
            <a:ext cx="3083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14 – Tirante do gatilho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CA1AF99-AD9A-4855-BA1C-131D74C417EE}"/>
              </a:ext>
            </a:extLst>
          </p:cNvPr>
          <p:cNvSpPr/>
          <p:nvPr/>
        </p:nvSpPr>
        <p:spPr>
          <a:xfrm>
            <a:off x="6727835" y="3769506"/>
            <a:ext cx="5434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15 – Retém da alavanca de desmontagem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5A9EBB82-6283-4A37-BC41-D784DEF595CE}"/>
              </a:ext>
            </a:extLst>
          </p:cNvPr>
          <p:cNvSpPr/>
          <p:nvPr/>
        </p:nvSpPr>
        <p:spPr>
          <a:xfrm>
            <a:off x="6750025" y="4242636"/>
            <a:ext cx="2213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16 – Carregador</a:t>
            </a:r>
            <a:endParaRPr lang="pt-BR" sz="24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432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vre: Forma 18">
            <a:extLst>
              <a:ext uri="{FF2B5EF4-FFF2-40B4-BE49-F238E27FC236}">
                <a16:creationId xmlns:a16="http://schemas.microsoft.com/office/drawing/2014/main" xmlns="" id="{4EF0400C-C4F8-440E-8881-2274E51B29F9}"/>
              </a:ext>
            </a:extLst>
          </p:cNvPr>
          <p:cNvSpPr/>
          <p:nvPr/>
        </p:nvSpPr>
        <p:spPr>
          <a:xfrm>
            <a:off x="551384" y="1945266"/>
            <a:ext cx="11089232" cy="2967468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5400" b="1" u="none" kern="1200" dirty="0"/>
              <a:t>Faça a sua parte, o impossível DEUS faz acontecer. </a:t>
            </a:r>
            <a:endParaRPr lang="pt-BR" sz="5400" u="none" kern="1200" dirty="0"/>
          </a:p>
        </p:txBody>
      </p:sp>
    </p:spTree>
    <p:extLst>
      <p:ext uri="{BB962C8B-B14F-4D97-AF65-F5344CB8AC3E}">
        <p14:creationId xmlns:p14="http://schemas.microsoft.com/office/powerpoint/2010/main" xmlns="" val="558305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318538" y="314072"/>
            <a:ext cx="9842956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ESPINGARDA CBC PUMP ACTION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(MOD. 586.2)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- CAL 12 GA 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3D38A6CE-74D2-4992-B39C-254D5547A8C2}"/>
              </a:ext>
            </a:extLst>
          </p:cNvPr>
          <p:cNvSpPr txBox="1"/>
          <p:nvPr/>
        </p:nvSpPr>
        <p:spPr>
          <a:xfrm>
            <a:off x="408014" y="2425979"/>
            <a:ext cx="3286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TAMANHO: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8028D23-6073-40CD-A0EE-22ECFEBD5A9C}"/>
              </a:ext>
            </a:extLst>
          </p:cNvPr>
          <p:cNvSpPr txBox="1"/>
          <p:nvPr/>
        </p:nvSpPr>
        <p:spPr>
          <a:xfrm>
            <a:off x="431855" y="2971339"/>
            <a:ext cx="3716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à PORTABILIDADE: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6626DF4A-0FB4-4B6C-A7B1-AE3393416E82}"/>
              </a:ext>
            </a:extLst>
          </p:cNvPr>
          <p:cNvSpPr txBox="1"/>
          <p:nvPr/>
        </p:nvSpPr>
        <p:spPr>
          <a:xfrm>
            <a:off x="408014" y="3503166"/>
            <a:ext cx="3196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EMPREGO: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F96C90F7-581B-4AEB-93C0-E91C15005293}"/>
              </a:ext>
            </a:extLst>
          </p:cNvPr>
          <p:cNvSpPr txBox="1"/>
          <p:nvPr/>
        </p:nvSpPr>
        <p:spPr>
          <a:xfrm>
            <a:off x="408014" y="4062170"/>
            <a:ext cx="4175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FUNCIONAMENTO: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5DB6ED92-77B2-4B36-9504-380527EAED48}"/>
              </a:ext>
            </a:extLst>
          </p:cNvPr>
          <p:cNvSpPr txBox="1"/>
          <p:nvPr/>
        </p:nvSpPr>
        <p:spPr>
          <a:xfrm>
            <a:off x="408014" y="4601094"/>
            <a:ext cx="368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à ALMA DO CANO: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FE474F91-E151-4623-933F-9D5E555811A4}"/>
              </a:ext>
            </a:extLst>
          </p:cNvPr>
          <p:cNvSpPr txBox="1"/>
          <p:nvPr/>
        </p:nvSpPr>
        <p:spPr>
          <a:xfrm>
            <a:off x="408014" y="5133083"/>
            <a:ext cx="5832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SISTEMA DE CARREGAMENTO: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0A058A-3B09-4042-80E5-69772B5F143C}"/>
              </a:ext>
            </a:extLst>
          </p:cNvPr>
          <p:cNvSpPr txBox="1"/>
          <p:nvPr/>
        </p:nvSpPr>
        <p:spPr>
          <a:xfrm>
            <a:off x="408014" y="5663009"/>
            <a:ext cx="5471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SISTEMA DE ACIONAMENTO: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43990657-5E97-499A-A0D6-21568071D113}"/>
              </a:ext>
            </a:extLst>
          </p:cNvPr>
          <p:cNvSpPr txBox="1"/>
          <p:nvPr/>
        </p:nvSpPr>
        <p:spPr>
          <a:xfrm>
            <a:off x="408014" y="6192936"/>
            <a:ext cx="48238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USO DO ARMAMENTO: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33FAB226-C9EF-491C-8846-7DC0AF66EB3B}"/>
              </a:ext>
            </a:extLst>
          </p:cNvPr>
          <p:cNvSpPr txBox="1"/>
          <p:nvPr/>
        </p:nvSpPr>
        <p:spPr>
          <a:xfrm>
            <a:off x="3339307" y="2420888"/>
            <a:ext cx="1244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LONGA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8D2D879A-A5E9-4630-91BF-46F88F81B9A3}"/>
              </a:ext>
            </a:extLst>
          </p:cNvPr>
          <p:cNvSpPr txBox="1"/>
          <p:nvPr/>
        </p:nvSpPr>
        <p:spPr>
          <a:xfrm>
            <a:off x="4092641" y="2941977"/>
            <a:ext cx="1643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PORTÁTIL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0AB96718-A06A-463D-8836-6D67DDA4E990}"/>
              </a:ext>
            </a:extLst>
          </p:cNvPr>
          <p:cNvSpPr txBox="1"/>
          <p:nvPr/>
        </p:nvSpPr>
        <p:spPr>
          <a:xfrm>
            <a:off x="3398755" y="3489706"/>
            <a:ext cx="1833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INDIVIDUAL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F7F8E40B-DDD1-4250-958E-7C22E185223D}"/>
              </a:ext>
            </a:extLst>
          </p:cNvPr>
          <p:cNvSpPr txBox="1"/>
          <p:nvPr/>
        </p:nvSpPr>
        <p:spPr>
          <a:xfrm>
            <a:off x="4437785" y="4054547"/>
            <a:ext cx="1833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REPETIÇÃO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13445ACC-84EC-4CFC-A04A-9C94C7AA2AB7}"/>
              </a:ext>
            </a:extLst>
          </p:cNvPr>
          <p:cNvSpPr txBox="1"/>
          <p:nvPr/>
        </p:nvSpPr>
        <p:spPr>
          <a:xfrm>
            <a:off x="3910446" y="4596968"/>
            <a:ext cx="8894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LISA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79221356-D417-41F4-AB11-B0BACC83BC45}"/>
              </a:ext>
            </a:extLst>
          </p:cNvPr>
          <p:cNvSpPr txBox="1"/>
          <p:nvPr/>
        </p:nvSpPr>
        <p:spPr>
          <a:xfrm>
            <a:off x="6095775" y="5118335"/>
            <a:ext cx="39606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RETROCARGA MANUAL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B79A5D6D-964D-4F01-92D7-69E9D6240731}"/>
              </a:ext>
            </a:extLst>
          </p:cNvPr>
          <p:cNvSpPr txBox="1"/>
          <p:nvPr/>
        </p:nvSpPr>
        <p:spPr>
          <a:xfrm>
            <a:off x="5734303" y="5648261"/>
            <a:ext cx="2881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AÇÃO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SIMPLES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DB43D24B-8B99-4512-A7BC-7C9944059131}"/>
              </a:ext>
            </a:extLst>
          </p:cNvPr>
          <p:cNvSpPr txBox="1"/>
          <p:nvPr/>
        </p:nvSpPr>
        <p:spPr>
          <a:xfrm>
            <a:off x="4938200" y="6178188"/>
            <a:ext cx="6702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ARMA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USO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RESTRITO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(cano menor que 24”)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7669C08D-0578-4BA5-BCAE-C5FC85AA9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04118" y="-507986"/>
            <a:ext cx="8588426" cy="42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494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304D7338-BFC4-4DB5-AA89-0BCA18D815E8}"/>
              </a:ext>
            </a:extLst>
          </p:cNvPr>
          <p:cNvSpPr/>
          <p:nvPr/>
        </p:nvSpPr>
        <p:spPr>
          <a:xfrm>
            <a:off x="1559496" y="908720"/>
            <a:ext cx="10405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i="1" dirty="0"/>
              <a:t>“artefato que tem por objetivo </a:t>
            </a:r>
            <a:r>
              <a:rPr lang="pt-BR" sz="3200" i="1" dirty="0">
                <a:solidFill>
                  <a:srgbClr val="FF0000"/>
                </a:solidFill>
              </a:rPr>
              <a:t>causar dano</a:t>
            </a:r>
            <a:r>
              <a:rPr lang="pt-BR" sz="3200" i="1" dirty="0"/>
              <a:t>, </a:t>
            </a:r>
            <a:r>
              <a:rPr lang="pt-BR" sz="3200" i="1" dirty="0">
                <a:solidFill>
                  <a:srgbClr val="FF0000"/>
                </a:solidFill>
              </a:rPr>
              <a:t>permanente</a:t>
            </a:r>
            <a:r>
              <a:rPr lang="pt-BR" sz="3200" i="1" dirty="0"/>
              <a:t> ou </a:t>
            </a:r>
            <a:r>
              <a:rPr lang="pt-BR" sz="3200" i="1" dirty="0">
                <a:solidFill>
                  <a:srgbClr val="FF0000"/>
                </a:solidFill>
              </a:rPr>
              <a:t>não</a:t>
            </a:r>
            <a:r>
              <a:rPr lang="pt-BR" sz="3200" i="1" dirty="0"/>
              <a:t>, a seres vivos e coisas”. </a:t>
            </a:r>
            <a:r>
              <a:rPr lang="pt-BR" sz="3200" dirty="0"/>
              <a:t>(BRASIL. 2000.)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8E9B332-BF46-4102-A6E1-1601E80D84A0}"/>
              </a:ext>
            </a:extLst>
          </p:cNvPr>
          <p:cNvSpPr/>
          <p:nvPr/>
        </p:nvSpPr>
        <p:spPr>
          <a:xfrm>
            <a:off x="4649180" y="114600"/>
            <a:ext cx="2893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u="sng" dirty="0"/>
              <a:t>INTRODUÇÃO</a:t>
            </a:r>
            <a:endParaRPr lang="pt-BR" sz="3600" u="sng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8C5DE73-D252-4F23-9E93-D91AD8362243}"/>
              </a:ext>
            </a:extLst>
          </p:cNvPr>
          <p:cNvSpPr/>
          <p:nvPr/>
        </p:nvSpPr>
        <p:spPr>
          <a:xfrm>
            <a:off x="262525" y="908720"/>
            <a:ext cx="1412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u="sng" dirty="0"/>
              <a:t>ARMA</a:t>
            </a:r>
            <a:r>
              <a:rPr lang="pt-BR" sz="3200" dirty="0"/>
              <a:t>: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xmlns="" id="{640D1DBD-32EA-4AE6-8878-835025A4FAA8}"/>
              </a:ext>
            </a:extLst>
          </p:cNvPr>
          <p:cNvSpPr txBox="1">
            <a:spLocks/>
          </p:cNvSpPr>
          <p:nvPr/>
        </p:nvSpPr>
        <p:spPr>
          <a:xfrm>
            <a:off x="227348" y="2167409"/>
            <a:ext cx="2715354" cy="7200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b="1" u="sng" dirty="0"/>
              <a:t>Arma de fogo: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9713C4D4-2BC0-45E9-AA16-D056025973BF}"/>
              </a:ext>
            </a:extLst>
          </p:cNvPr>
          <p:cNvSpPr txBox="1">
            <a:spLocks/>
          </p:cNvSpPr>
          <p:nvPr/>
        </p:nvSpPr>
        <p:spPr>
          <a:xfrm>
            <a:off x="227348" y="2887488"/>
            <a:ext cx="5235634" cy="36985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sz="2600" dirty="0"/>
              <a:t>arma que arremessa projéteis empregando a força expansiva dos gases gerados pela combustão de um propelente confinado em uma câmara que, normalmente, está solidária a um cano que tem a função de propiciar continuidade à combustão do propelente, além de direção e estabilidade ao projétil;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4D027A1-C384-403E-8DBA-681FA9882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2024" y="2721682"/>
            <a:ext cx="5276108" cy="369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9361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318538" y="314072"/>
            <a:ext cx="9842956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ESPINGARDA CBC PUMP ACTION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(MOD. 586.2)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- CAL 12 GA 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2774BD33-D4F6-4140-A609-3A0CB0B2D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8116" y="980728"/>
            <a:ext cx="11523884" cy="566909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91AC1248-C3AE-4087-B899-D29201007F89}"/>
              </a:ext>
            </a:extLst>
          </p:cNvPr>
          <p:cNvSpPr txBox="1"/>
          <p:nvPr/>
        </p:nvSpPr>
        <p:spPr>
          <a:xfrm>
            <a:off x="540059" y="2734131"/>
            <a:ext cx="1274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Coronha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xmlns="" id="{F0AB3640-FBDC-4C9D-A68E-29582AD77C5C}"/>
              </a:ext>
            </a:extLst>
          </p:cNvPr>
          <p:cNvCxnSpPr>
            <a:endCxn id="26" idx="2"/>
          </p:cNvCxnSpPr>
          <p:nvPr/>
        </p:nvCxnSpPr>
        <p:spPr>
          <a:xfrm flipH="1" flipV="1">
            <a:off x="1177503" y="3134241"/>
            <a:ext cx="637443" cy="444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B81073E1-2C02-4E10-836A-C49EAFBD42F3}"/>
              </a:ext>
            </a:extLst>
          </p:cNvPr>
          <p:cNvSpPr txBox="1"/>
          <p:nvPr/>
        </p:nvSpPr>
        <p:spPr>
          <a:xfrm>
            <a:off x="2855854" y="2432639"/>
            <a:ext cx="1704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Receptáculo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B8548C61-178B-4D5B-9F85-5BC0A9C0EBE2}"/>
              </a:ext>
            </a:extLst>
          </p:cNvPr>
          <p:cNvSpPr txBox="1"/>
          <p:nvPr/>
        </p:nvSpPr>
        <p:spPr>
          <a:xfrm>
            <a:off x="4559963" y="2059402"/>
            <a:ext cx="1870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Conj. ferrolho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xmlns="" id="{EFAA453D-CF58-4DAA-9CA8-DE3DE663EA15}"/>
              </a:ext>
            </a:extLst>
          </p:cNvPr>
          <p:cNvSpPr/>
          <p:nvPr/>
        </p:nvSpPr>
        <p:spPr>
          <a:xfrm>
            <a:off x="4959927" y="3134241"/>
            <a:ext cx="858982" cy="3240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noFill/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6AFA6C3E-EB95-4113-8CD3-9621C70A5B18}"/>
              </a:ext>
            </a:extLst>
          </p:cNvPr>
          <p:cNvSpPr txBox="1"/>
          <p:nvPr/>
        </p:nvSpPr>
        <p:spPr>
          <a:xfrm>
            <a:off x="5761944" y="2534076"/>
            <a:ext cx="220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Janela de ejeção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FC52028E-8E24-4E72-A989-27C3A7293F94}"/>
              </a:ext>
            </a:extLst>
          </p:cNvPr>
          <p:cNvSpPr txBox="1"/>
          <p:nvPr/>
        </p:nvSpPr>
        <p:spPr>
          <a:xfrm>
            <a:off x="8637032" y="2232584"/>
            <a:ext cx="825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5C10B55E-15B2-4FCF-B3D5-4C9930B30C4F}"/>
              </a:ext>
            </a:extLst>
          </p:cNvPr>
          <p:cNvSpPr txBox="1"/>
          <p:nvPr/>
        </p:nvSpPr>
        <p:spPr>
          <a:xfrm>
            <a:off x="9746834" y="4087852"/>
            <a:ext cx="244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Bujão do depósito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84C5D3D0-CBFA-4918-80D2-5DCE2F13998D}"/>
              </a:ext>
            </a:extLst>
          </p:cNvPr>
          <p:cNvSpPr txBox="1"/>
          <p:nvPr/>
        </p:nvSpPr>
        <p:spPr>
          <a:xfrm>
            <a:off x="7414449" y="4591950"/>
            <a:ext cx="244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Tubo do depósito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xmlns="" id="{02DDD019-5B0B-4720-9ABB-F1E543C2DA11}"/>
              </a:ext>
            </a:extLst>
          </p:cNvPr>
          <p:cNvSpPr txBox="1"/>
          <p:nvPr/>
        </p:nvSpPr>
        <p:spPr>
          <a:xfrm>
            <a:off x="6397058" y="4166277"/>
            <a:ext cx="934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Telha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741FBCCA-4A3E-4A49-B6B8-F441E7120118}"/>
              </a:ext>
            </a:extLst>
          </p:cNvPr>
          <p:cNvSpPr txBox="1"/>
          <p:nvPr/>
        </p:nvSpPr>
        <p:spPr>
          <a:xfrm>
            <a:off x="4677671" y="4443816"/>
            <a:ext cx="185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Guarda mato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xmlns="" id="{3838D303-F54E-42C5-B082-CBA8206786B1}"/>
              </a:ext>
            </a:extLst>
          </p:cNvPr>
          <p:cNvSpPr txBox="1"/>
          <p:nvPr/>
        </p:nvSpPr>
        <p:spPr>
          <a:xfrm>
            <a:off x="3769093" y="4887644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Gatilho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A258CA30-887B-4701-B7BC-F8AE31799711}"/>
              </a:ext>
            </a:extLst>
          </p:cNvPr>
          <p:cNvSpPr txBox="1"/>
          <p:nvPr/>
        </p:nvSpPr>
        <p:spPr>
          <a:xfrm>
            <a:off x="2101758" y="4466720"/>
            <a:ext cx="1027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Punho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D3E1C87B-C03F-456F-9DEF-E55E06E3632F}"/>
              </a:ext>
            </a:extLst>
          </p:cNvPr>
          <p:cNvSpPr txBox="1"/>
          <p:nvPr/>
        </p:nvSpPr>
        <p:spPr>
          <a:xfrm>
            <a:off x="-1291" y="5111472"/>
            <a:ext cx="108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Soleira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xmlns="" id="{12EF2186-6D9A-4EE6-9077-F0AEEED9D62B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3707909" y="2832749"/>
            <a:ext cx="795740" cy="475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xmlns="" id="{C317C9B4-D905-430A-8648-46CE7C460B75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5301173" y="2459512"/>
            <a:ext cx="193838" cy="836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xmlns="" id="{1750F61B-27DE-4FF4-8982-F885A9569A8F}"/>
              </a:ext>
            </a:extLst>
          </p:cNvPr>
          <p:cNvCxnSpPr>
            <a:cxnSpLocks/>
            <a:stCxn id="30" idx="3"/>
            <a:endCxn id="31" idx="2"/>
          </p:cNvCxnSpPr>
          <p:nvPr/>
        </p:nvCxnSpPr>
        <p:spPr>
          <a:xfrm flipV="1">
            <a:off x="5818909" y="2934186"/>
            <a:ext cx="1045245" cy="362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xmlns="" id="{B432789C-3528-4B8D-A259-F3F8A28D3F86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9049844" y="2632694"/>
            <a:ext cx="287148" cy="675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xmlns="" id="{0E536F57-7A74-4883-B1FD-995345CDF90D}"/>
              </a:ext>
            </a:extLst>
          </p:cNvPr>
          <p:cNvCxnSpPr>
            <a:cxnSpLocks/>
          </p:cNvCxnSpPr>
          <p:nvPr/>
        </p:nvCxnSpPr>
        <p:spPr>
          <a:xfrm>
            <a:off x="10279101" y="3703529"/>
            <a:ext cx="690316" cy="384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xmlns="" id="{B552BBCA-E6CA-42FF-85A2-FFFB07D60D6B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8637032" y="3703529"/>
            <a:ext cx="631526" cy="888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xmlns="" id="{84F2241F-DFA5-40CA-8FB9-1BBD069A0D81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6864154" y="3599541"/>
            <a:ext cx="845824" cy="566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xmlns="" id="{3F923D5B-9B51-40C5-9995-1B1E6D925C95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4730403" y="3888380"/>
            <a:ext cx="873158" cy="555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xmlns="" id="{AF199926-C4D1-4C25-91E0-DA426F7FF1E1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4252127" y="3888380"/>
            <a:ext cx="57293" cy="999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xmlns="" id="{DF12AFF7-DE9D-4F00-9460-114F6313B3E4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2615667" y="4166277"/>
            <a:ext cx="981005" cy="3004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xmlns="" id="{340C3B89-ADB6-4A12-9457-282338D2AF71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540059" y="4315447"/>
            <a:ext cx="383870" cy="796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xmlns="" id="{9BACC14A-CDE8-4979-8953-9F91CC905403}"/>
              </a:ext>
            </a:extLst>
          </p:cNvPr>
          <p:cNvSpPr txBox="1"/>
          <p:nvPr/>
        </p:nvSpPr>
        <p:spPr>
          <a:xfrm>
            <a:off x="2274179" y="5211171"/>
            <a:ext cx="1494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Trava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segurança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xmlns="" id="{812898B6-9653-4FFC-A772-CA96F9707EAB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3021636" y="3743357"/>
            <a:ext cx="1160119" cy="1467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5055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318538" y="314072"/>
            <a:ext cx="9842956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ESPINGARDA CBC PUMP ACTION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(MOD. 586.2)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- CAL 12 GA 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9F3DE2C-55EB-4DCF-A702-2340AF5F3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127" y="1620426"/>
            <a:ext cx="10101746" cy="468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648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318538" y="314072"/>
            <a:ext cx="9842956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ESPINGARDA CBC PUMP ACTION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(MOD. 586.2)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- CAL 12 GA 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9F3DE2C-55EB-4DCF-A702-2340AF5F3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127" y="1620426"/>
            <a:ext cx="10101746" cy="468889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8FC5E546-D1C1-44C0-ADBD-937689B66090}"/>
              </a:ext>
            </a:extLst>
          </p:cNvPr>
          <p:cNvSpPr txBox="1"/>
          <p:nvPr/>
        </p:nvSpPr>
        <p:spPr>
          <a:xfrm>
            <a:off x="2469447" y="4973106"/>
            <a:ext cx="3626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Localizador esquerdo longo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xmlns="" id="{606B617C-17EA-4EFA-B58B-101BD09B379F}"/>
              </a:ext>
            </a:extLst>
          </p:cNvPr>
          <p:cNvCxnSpPr>
            <a:cxnSpLocks/>
          </p:cNvCxnSpPr>
          <p:nvPr/>
        </p:nvCxnSpPr>
        <p:spPr>
          <a:xfrm flipV="1">
            <a:off x="4511824" y="4725144"/>
            <a:ext cx="2016224" cy="3123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0196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318538" y="314072"/>
            <a:ext cx="9842956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ESPINGARDA CBC PUMP ACTION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(MOD. 586.2)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- CAL 12 GA 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9F3DE2C-55EB-4DCF-A702-2340AF5F3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128" y="1620426"/>
            <a:ext cx="10101744" cy="468889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8FC5E546-D1C1-44C0-ADBD-937689B66090}"/>
              </a:ext>
            </a:extLst>
          </p:cNvPr>
          <p:cNvSpPr txBox="1"/>
          <p:nvPr/>
        </p:nvSpPr>
        <p:spPr>
          <a:xfrm>
            <a:off x="2469447" y="4973106"/>
            <a:ext cx="3626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Localizador esquerdo longo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xmlns="" id="{606B617C-17EA-4EFA-B58B-101BD09B379F}"/>
              </a:ext>
            </a:extLst>
          </p:cNvPr>
          <p:cNvCxnSpPr>
            <a:cxnSpLocks/>
          </p:cNvCxnSpPr>
          <p:nvPr/>
        </p:nvCxnSpPr>
        <p:spPr>
          <a:xfrm flipV="1">
            <a:off x="4511824" y="4725144"/>
            <a:ext cx="2016224" cy="3123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7706A42B-7026-47AB-A167-4FADAE81DC6C}"/>
              </a:ext>
            </a:extLst>
          </p:cNvPr>
          <p:cNvSpPr txBox="1"/>
          <p:nvPr/>
        </p:nvSpPr>
        <p:spPr>
          <a:xfrm>
            <a:off x="4832728" y="5805264"/>
            <a:ext cx="2631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Acionador da trava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 corrediça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xmlns="" id="{54DB34E4-53F6-4012-B83D-7AF48B8C98D3}"/>
              </a:ext>
            </a:extLst>
          </p:cNvPr>
          <p:cNvCxnSpPr>
            <a:cxnSpLocks/>
          </p:cNvCxnSpPr>
          <p:nvPr/>
        </p:nvCxnSpPr>
        <p:spPr>
          <a:xfrm flipV="1">
            <a:off x="6240016" y="4973106"/>
            <a:ext cx="1440160" cy="9315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6895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318538" y="314072"/>
            <a:ext cx="9842956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ESPINGARDA CBC PUMP ACTION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(MOD. 586.2)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- CAL 12 GA 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9F3DE2C-55EB-4DCF-A702-2340AF5F3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128" y="1620426"/>
            <a:ext cx="10101744" cy="46888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8FC5E546-D1C1-44C0-ADBD-937689B66090}"/>
              </a:ext>
            </a:extLst>
          </p:cNvPr>
          <p:cNvSpPr txBox="1"/>
          <p:nvPr/>
        </p:nvSpPr>
        <p:spPr>
          <a:xfrm>
            <a:off x="2469447" y="4973106"/>
            <a:ext cx="3626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Localizador esquerdo longo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xmlns="" id="{606B617C-17EA-4EFA-B58B-101BD09B379F}"/>
              </a:ext>
            </a:extLst>
          </p:cNvPr>
          <p:cNvCxnSpPr>
            <a:cxnSpLocks/>
          </p:cNvCxnSpPr>
          <p:nvPr/>
        </p:nvCxnSpPr>
        <p:spPr>
          <a:xfrm flipV="1">
            <a:off x="4511824" y="4725144"/>
            <a:ext cx="2016224" cy="3123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7706A42B-7026-47AB-A167-4FADAE81DC6C}"/>
              </a:ext>
            </a:extLst>
          </p:cNvPr>
          <p:cNvSpPr txBox="1"/>
          <p:nvPr/>
        </p:nvSpPr>
        <p:spPr>
          <a:xfrm>
            <a:off x="4832728" y="5805264"/>
            <a:ext cx="2631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Acionador da trava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 corrediça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xmlns="" id="{54DB34E4-53F6-4012-B83D-7AF48B8C98D3}"/>
              </a:ext>
            </a:extLst>
          </p:cNvPr>
          <p:cNvCxnSpPr>
            <a:cxnSpLocks/>
          </p:cNvCxnSpPr>
          <p:nvPr/>
        </p:nvCxnSpPr>
        <p:spPr>
          <a:xfrm flipV="1">
            <a:off x="6240016" y="4973106"/>
            <a:ext cx="1440160" cy="9315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xmlns="" id="{6C5B6612-0512-421B-AB49-B3626AACB5CB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373216"/>
            <a:ext cx="504056" cy="5314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56233113-48AD-49BC-9099-0620156D2692}"/>
              </a:ext>
            </a:extLst>
          </p:cNvPr>
          <p:cNvSpPr txBox="1"/>
          <p:nvPr/>
        </p:nvSpPr>
        <p:spPr>
          <a:xfrm>
            <a:off x="9931377" y="5840700"/>
            <a:ext cx="1230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Gatilho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246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318538" y="314072"/>
            <a:ext cx="9842956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ESPINGARDA CBC PUMP ACTION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(MOD. 586.2)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- CAL 12 GA 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9F3DE2C-55EB-4DCF-A702-2340AF5F3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129" y="1620426"/>
            <a:ext cx="10101742" cy="46888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8FC5E546-D1C1-44C0-ADBD-937689B66090}"/>
              </a:ext>
            </a:extLst>
          </p:cNvPr>
          <p:cNvSpPr txBox="1"/>
          <p:nvPr/>
        </p:nvSpPr>
        <p:spPr>
          <a:xfrm>
            <a:off x="2469447" y="4973106"/>
            <a:ext cx="3626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Localizador esquerdo longo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xmlns="" id="{606B617C-17EA-4EFA-B58B-101BD09B379F}"/>
              </a:ext>
            </a:extLst>
          </p:cNvPr>
          <p:cNvCxnSpPr>
            <a:cxnSpLocks/>
          </p:cNvCxnSpPr>
          <p:nvPr/>
        </p:nvCxnSpPr>
        <p:spPr>
          <a:xfrm flipV="1">
            <a:off x="4511824" y="4725144"/>
            <a:ext cx="2016224" cy="3123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7706A42B-7026-47AB-A167-4FADAE81DC6C}"/>
              </a:ext>
            </a:extLst>
          </p:cNvPr>
          <p:cNvSpPr txBox="1"/>
          <p:nvPr/>
        </p:nvSpPr>
        <p:spPr>
          <a:xfrm>
            <a:off x="4832728" y="5805264"/>
            <a:ext cx="2631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Acionador da trava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 corrediça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xmlns="" id="{54DB34E4-53F6-4012-B83D-7AF48B8C98D3}"/>
              </a:ext>
            </a:extLst>
          </p:cNvPr>
          <p:cNvCxnSpPr>
            <a:cxnSpLocks/>
          </p:cNvCxnSpPr>
          <p:nvPr/>
        </p:nvCxnSpPr>
        <p:spPr>
          <a:xfrm flipV="1">
            <a:off x="6240016" y="4973106"/>
            <a:ext cx="1440160" cy="9315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xmlns="" id="{6C5B6612-0512-421B-AB49-B3626AACB5CB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373216"/>
            <a:ext cx="504056" cy="5314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56233113-48AD-49BC-9099-0620156D2692}"/>
              </a:ext>
            </a:extLst>
          </p:cNvPr>
          <p:cNvSpPr txBox="1"/>
          <p:nvPr/>
        </p:nvSpPr>
        <p:spPr>
          <a:xfrm>
            <a:off x="9931377" y="5840700"/>
            <a:ext cx="1230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Gatilho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295DB80D-73DD-4998-AA74-35CE3EE21A5A}"/>
              </a:ext>
            </a:extLst>
          </p:cNvPr>
          <p:cNvSpPr txBox="1"/>
          <p:nvPr/>
        </p:nvSpPr>
        <p:spPr>
          <a:xfrm>
            <a:off x="7896705" y="6067084"/>
            <a:ext cx="181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Guarda mato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196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318538" y="314072"/>
            <a:ext cx="9842956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ESPINGARDA CBC PUMP ACTION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(MOD. 586.2)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- CAL 12 GA 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9F3DE2C-55EB-4DCF-A702-2340AF5F3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129" y="1620426"/>
            <a:ext cx="10101742" cy="468889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8FC5E546-D1C1-44C0-ADBD-937689B66090}"/>
              </a:ext>
            </a:extLst>
          </p:cNvPr>
          <p:cNvSpPr txBox="1"/>
          <p:nvPr/>
        </p:nvSpPr>
        <p:spPr>
          <a:xfrm>
            <a:off x="2469447" y="4973106"/>
            <a:ext cx="3626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Localizador esquerdo longo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xmlns="" id="{606B617C-17EA-4EFA-B58B-101BD09B379F}"/>
              </a:ext>
            </a:extLst>
          </p:cNvPr>
          <p:cNvCxnSpPr>
            <a:cxnSpLocks/>
          </p:cNvCxnSpPr>
          <p:nvPr/>
        </p:nvCxnSpPr>
        <p:spPr>
          <a:xfrm flipV="1">
            <a:off x="4511824" y="4725144"/>
            <a:ext cx="2016224" cy="3123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7706A42B-7026-47AB-A167-4FADAE81DC6C}"/>
              </a:ext>
            </a:extLst>
          </p:cNvPr>
          <p:cNvSpPr txBox="1"/>
          <p:nvPr/>
        </p:nvSpPr>
        <p:spPr>
          <a:xfrm>
            <a:off x="4832728" y="5805264"/>
            <a:ext cx="2631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Acionador da trava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 corrediça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xmlns="" id="{54DB34E4-53F6-4012-B83D-7AF48B8C98D3}"/>
              </a:ext>
            </a:extLst>
          </p:cNvPr>
          <p:cNvCxnSpPr>
            <a:cxnSpLocks/>
          </p:cNvCxnSpPr>
          <p:nvPr/>
        </p:nvCxnSpPr>
        <p:spPr>
          <a:xfrm flipV="1">
            <a:off x="6240016" y="4973106"/>
            <a:ext cx="1440160" cy="93156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xmlns="" id="{6C5B6612-0512-421B-AB49-B3626AACB5CB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373216"/>
            <a:ext cx="504056" cy="5314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56233113-48AD-49BC-9099-0620156D2692}"/>
              </a:ext>
            </a:extLst>
          </p:cNvPr>
          <p:cNvSpPr txBox="1"/>
          <p:nvPr/>
        </p:nvSpPr>
        <p:spPr>
          <a:xfrm>
            <a:off x="9931377" y="5840700"/>
            <a:ext cx="1230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Gatilho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295DB80D-73DD-4998-AA74-35CE3EE21A5A}"/>
              </a:ext>
            </a:extLst>
          </p:cNvPr>
          <p:cNvSpPr txBox="1"/>
          <p:nvPr/>
        </p:nvSpPr>
        <p:spPr>
          <a:xfrm>
            <a:off x="7896705" y="6067084"/>
            <a:ext cx="181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Guarda mato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xmlns="" id="{34C91F8D-76B9-434D-BA6F-F4D296433BCF}"/>
              </a:ext>
            </a:extLst>
          </p:cNvPr>
          <p:cNvCxnSpPr>
            <a:cxnSpLocks/>
          </p:cNvCxnSpPr>
          <p:nvPr/>
        </p:nvCxnSpPr>
        <p:spPr>
          <a:xfrm flipH="1" flipV="1">
            <a:off x="9931377" y="4881331"/>
            <a:ext cx="365539" cy="1722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A7568CD7-65F7-4302-BD25-722933401A07}"/>
              </a:ext>
            </a:extLst>
          </p:cNvPr>
          <p:cNvSpPr txBox="1"/>
          <p:nvPr/>
        </p:nvSpPr>
        <p:spPr>
          <a:xfrm>
            <a:off x="9994743" y="5006793"/>
            <a:ext cx="1573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Trava de segurança</a:t>
            </a:r>
            <a:endParaRPr kumimoji="0" lang="pt-BR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401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xmlns="" id="{E28FA46D-4F1C-46A7-8D83-8A8C6DEAA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44595" y="1409316"/>
            <a:ext cx="8124952" cy="160273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xmlns="" id="{E9FD75CB-7A07-4C58-BB54-85B7275A6F90}"/>
              </a:ext>
            </a:extLst>
          </p:cNvPr>
          <p:cNvSpPr txBox="1"/>
          <p:nvPr/>
        </p:nvSpPr>
        <p:spPr>
          <a:xfrm>
            <a:off x="408014" y="2425979"/>
            <a:ext cx="3286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TAMANHO: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365DB4E4-1751-4121-B4BE-D67FD0F31620}"/>
              </a:ext>
            </a:extLst>
          </p:cNvPr>
          <p:cNvSpPr txBox="1"/>
          <p:nvPr/>
        </p:nvSpPr>
        <p:spPr>
          <a:xfrm>
            <a:off x="431855" y="2971339"/>
            <a:ext cx="3716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à PORTABILIDADE: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xmlns="" id="{908F4F3B-2C73-4965-A4CC-2767E99677C8}"/>
              </a:ext>
            </a:extLst>
          </p:cNvPr>
          <p:cNvSpPr txBox="1"/>
          <p:nvPr/>
        </p:nvSpPr>
        <p:spPr>
          <a:xfrm>
            <a:off x="408014" y="3503166"/>
            <a:ext cx="3196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EMPREGO: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B2ADE533-247E-4CC7-926F-FEBE4CD58205}"/>
              </a:ext>
            </a:extLst>
          </p:cNvPr>
          <p:cNvSpPr txBox="1"/>
          <p:nvPr/>
        </p:nvSpPr>
        <p:spPr>
          <a:xfrm>
            <a:off x="408014" y="4062170"/>
            <a:ext cx="4175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FUNCIONAMENTO: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C22C2938-5A86-4C7D-97EE-C1CBB39D05E9}"/>
              </a:ext>
            </a:extLst>
          </p:cNvPr>
          <p:cNvSpPr txBox="1"/>
          <p:nvPr/>
        </p:nvSpPr>
        <p:spPr>
          <a:xfrm>
            <a:off x="408014" y="4601094"/>
            <a:ext cx="368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à ALMA DO CANO: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4E814E01-43E2-408D-B442-A43F1233A240}"/>
              </a:ext>
            </a:extLst>
          </p:cNvPr>
          <p:cNvSpPr txBox="1"/>
          <p:nvPr/>
        </p:nvSpPr>
        <p:spPr>
          <a:xfrm>
            <a:off x="408014" y="5133083"/>
            <a:ext cx="5832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SISTEMA DE CARREGAMENTO: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9AF38F41-5421-44D4-BB74-B65420E8542A}"/>
              </a:ext>
            </a:extLst>
          </p:cNvPr>
          <p:cNvSpPr txBox="1"/>
          <p:nvPr/>
        </p:nvSpPr>
        <p:spPr>
          <a:xfrm>
            <a:off x="408014" y="5663009"/>
            <a:ext cx="5471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SISTEMA DE ACIONAMENTO: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xmlns="" id="{1E274FE7-D08A-4819-B27A-3946A1F902EC}"/>
              </a:ext>
            </a:extLst>
          </p:cNvPr>
          <p:cNvSpPr txBox="1"/>
          <p:nvPr/>
        </p:nvSpPr>
        <p:spPr>
          <a:xfrm>
            <a:off x="408014" y="6192936"/>
            <a:ext cx="48238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USO DO ARMAMENTO: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xmlns="" id="{596FF888-6F2B-47A1-B88F-3DD92E6810CF}"/>
              </a:ext>
            </a:extLst>
          </p:cNvPr>
          <p:cNvSpPr txBox="1"/>
          <p:nvPr/>
        </p:nvSpPr>
        <p:spPr>
          <a:xfrm>
            <a:off x="3339307" y="2420888"/>
            <a:ext cx="1244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LONGA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xmlns="" id="{F1D720CC-7255-44C8-ABDC-7FC02795A8F7}"/>
              </a:ext>
            </a:extLst>
          </p:cNvPr>
          <p:cNvSpPr txBox="1"/>
          <p:nvPr/>
        </p:nvSpPr>
        <p:spPr>
          <a:xfrm>
            <a:off x="4092641" y="2941977"/>
            <a:ext cx="1643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PORTÁTIL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xmlns="" id="{D73982A8-DDB2-4ABC-89EF-674DE42C8B01}"/>
              </a:ext>
            </a:extLst>
          </p:cNvPr>
          <p:cNvSpPr txBox="1"/>
          <p:nvPr/>
        </p:nvSpPr>
        <p:spPr>
          <a:xfrm>
            <a:off x="3398755" y="3489706"/>
            <a:ext cx="1833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xmlns="" id="{E578A586-CE63-45C3-A64A-19AAD4F0A987}"/>
              </a:ext>
            </a:extLst>
          </p:cNvPr>
          <p:cNvSpPr txBox="1"/>
          <p:nvPr/>
        </p:nvSpPr>
        <p:spPr>
          <a:xfrm>
            <a:off x="4437785" y="4054547"/>
            <a:ext cx="28823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SEMI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AUTOMÁTICA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xmlns="" id="{2235E5F0-B2BE-4078-B969-9D52794FCF9E}"/>
              </a:ext>
            </a:extLst>
          </p:cNvPr>
          <p:cNvSpPr txBox="1"/>
          <p:nvPr/>
        </p:nvSpPr>
        <p:spPr>
          <a:xfrm>
            <a:off x="3910446" y="4596968"/>
            <a:ext cx="3265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RAIADA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DESTRÓGIRA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xmlns="" id="{53A4ABE2-E281-40C0-86AE-74BE6AAE1B32}"/>
              </a:ext>
            </a:extLst>
          </p:cNvPr>
          <p:cNvSpPr txBox="1"/>
          <p:nvPr/>
        </p:nvSpPr>
        <p:spPr>
          <a:xfrm>
            <a:off x="6095775" y="5118335"/>
            <a:ext cx="4752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DE RETROCARGA AUTOMÁTICA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xmlns="" id="{94F4F142-ACEC-489C-90BB-6051ACC1B195}"/>
              </a:ext>
            </a:extLst>
          </p:cNvPr>
          <p:cNvSpPr txBox="1"/>
          <p:nvPr/>
        </p:nvSpPr>
        <p:spPr>
          <a:xfrm>
            <a:off x="5734303" y="5648261"/>
            <a:ext cx="2881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AÇÃO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SIMPLES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xmlns="" id="{D0294B4A-6CC4-4307-81FB-F33ABB797755}"/>
              </a:ext>
            </a:extLst>
          </p:cNvPr>
          <p:cNvSpPr txBox="1"/>
          <p:nvPr/>
        </p:nvSpPr>
        <p:spPr>
          <a:xfrm>
            <a:off x="4938200" y="6178188"/>
            <a:ext cx="3822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ARMA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RESTRITO</a:t>
            </a:r>
          </a:p>
        </p:txBody>
      </p:sp>
    </p:spTree>
    <p:extLst>
      <p:ext uri="{BB962C8B-B14F-4D97-AF65-F5344CB8AC3E}">
        <p14:creationId xmlns:p14="http://schemas.microsoft.com/office/powerpoint/2010/main" xmlns="" val="218845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8B51512-5F81-4D43-A27F-F08ECD87A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52" y="3057525"/>
            <a:ext cx="11891296" cy="2345680"/>
          </a:xfrm>
          <a:prstGeom prst="rect">
            <a:avLst/>
          </a:prstGeom>
        </p:spPr>
      </p:pic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</p:spTree>
    <p:extLst>
      <p:ext uri="{BB962C8B-B14F-4D97-AF65-F5344CB8AC3E}">
        <p14:creationId xmlns:p14="http://schemas.microsoft.com/office/powerpoint/2010/main" xmlns="" val="243079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52" y="3057525"/>
            <a:ext cx="11891296" cy="23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408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304D7338-BFC4-4DB5-AA89-0BCA18D815E8}"/>
              </a:ext>
            </a:extLst>
          </p:cNvPr>
          <p:cNvSpPr/>
          <p:nvPr/>
        </p:nvSpPr>
        <p:spPr>
          <a:xfrm>
            <a:off x="1559496" y="908720"/>
            <a:ext cx="10405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i="1" dirty="0"/>
              <a:t>“artefato que tem por objetivo </a:t>
            </a:r>
            <a:r>
              <a:rPr lang="pt-BR" sz="3200" i="1" dirty="0">
                <a:solidFill>
                  <a:srgbClr val="FF0000"/>
                </a:solidFill>
              </a:rPr>
              <a:t>causar dano</a:t>
            </a:r>
            <a:r>
              <a:rPr lang="pt-BR" sz="3200" i="1" dirty="0"/>
              <a:t>, </a:t>
            </a:r>
            <a:r>
              <a:rPr lang="pt-BR" sz="3200" i="1" dirty="0">
                <a:solidFill>
                  <a:srgbClr val="FF0000"/>
                </a:solidFill>
              </a:rPr>
              <a:t>permanente</a:t>
            </a:r>
            <a:r>
              <a:rPr lang="pt-BR" sz="3200" i="1" dirty="0"/>
              <a:t> ou </a:t>
            </a:r>
            <a:r>
              <a:rPr lang="pt-BR" sz="3200" i="1" dirty="0">
                <a:solidFill>
                  <a:srgbClr val="FF0000"/>
                </a:solidFill>
              </a:rPr>
              <a:t>não</a:t>
            </a:r>
            <a:r>
              <a:rPr lang="pt-BR" sz="3200" i="1" dirty="0"/>
              <a:t>, a seres vivos e coisas”. </a:t>
            </a:r>
            <a:r>
              <a:rPr lang="pt-BR" sz="3200" dirty="0"/>
              <a:t>(BRASIL. 2000.)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8E9B332-BF46-4102-A6E1-1601E80D84A0}"/>
              </a:ext>
            </a:extLst>
          </p:cNvPr>
          <p:cNvSpPr/>
          <p:nvPr/>
        </p:nvSpPr>
        <p:spPr>
          <a:xfrm>
            <a:off x="4649180" y="114600"/>
            <a:ext cx="2893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u="sng" dirty="0"/>
              <a:t>INTRODUÇÃO</a:t>
            </a:r>
            <a:endParaRPr lang="pt-BR" sz="3600" u="sng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8C5DE73-D252-4F23-9E93-D91AD8362243}"/>
              </a:ext>
            </a:extLst>
          </p:cNvPr>
          <p:cNvSpPr/>
          <p:nvPr/>
        </p:nvSpPr>
        <p:spPr>
          <a:xfrm>
            <a:off x="262525" y="908720"/>
            <a:ext cx="1412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u="sng" dirty="0"/>
              <a:t>ARMA</a:t>
            </a:r>
            <a:r>
              <a:rPr lang="pt-BR" sz="3200" dirty="0"/>
              <a:t>: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xmlns="" id="{640D1DBD-32EA-4AE6-8878-835025A4FAA8}"/>
              </a:ext>
            </a:extLst>
          </p:cNvPr>
          <p:cNvSpPr txBox="1">
            <a:spLocks/>
          </p:cNvSpPr>
          <p:nvPr/>
        </p:nvSpPr>
        <p:spPr>
          <a:xfrm>
            <a:off x="227348" y="2167409"/>
            <a:ext cx="2715354" cy="7200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b="1" u="sng" dirty="0"/>
              <a:t>Arma de fogo: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9713C4D4-2BC0-45E9-AA16-D056025973BF}"/>
              </a:ext>
            </a:extLst>
          </p:cNvPr>
          <p:cNvSpPr txBox="1">
            <a:spLocks/>
          </p:cNvSpPr>
          <p:nvPr/>
        </p:nvSpPr>
        <p:spPr>
          <a:xfrm>
            <a:off x="227348" y="2887488"/>
            <a:ext cx="5235634" cy="36985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sz="2600" dirty="0"/>
              <a:t>arma que </a:t>
            </a:r>
            <a:r>
              <a:rPr lang="pt-BR" sz="2600" dirty="0">
                <a:solidFill>
                  <a:srgbClr val="FF0000"/>
                </a:solidFill>
              </a:rPr>
              <a:t>arremessa projéteis</a:t>
            </a:r>
            <a:r>
              <a:rPr lang="pt-BR" sz="2600" dirty="0"/>
              <a:t> empregando a força expansiva dos gases gerados pela combustão de um propelente confinado em uma câmara que, normalmente, está solidária a um cano que tem a função de propiciar continuidade à combustão do propelente, além de direção e estabilidade ao projétil;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4D027A1-C384-403E-8DBA-681FA9882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2024" y="2721682"/>
            <a:ext cx="5276108" cy="369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09385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55" y="3057525"/>
            <a:ext cx="11891290" cy="23456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</p:spTree>
    <p:extLst>
      <p:ext uri="{BB962C8B-B14F-4D97-AF65-F5344CB8AC3E}">
        <p14:creationId xmlns:p14="http://schemas.microsoft.com/office/powerpoint/2010/main" xmlns="" val="2478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55" y="3057525"/>
            <a:ext cx="11891290" cy="23456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</p:spTree>
    <p:extLst>
      <p:ext uri="{BB962C8B-B14F-4D97-AF65-F5344CB8AC3E}">
        <p14:creationId xmlns:p14="http://schemas.microsoft.com/office/powerpoint/2010/main" xmlns="" val="199395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57" y="3057525"/>
            <a:ext cx="11891285" cy="23456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E3E9E9-0E2C-491F-87C9-91839C9F3C15}"/>
              </a:ext>
            </a:extLst>
          </p:cNvPr>
          <p:cNvSpPr txBox="1"/>
          <p:nvPr/>
        </p:nvSpPr>
        <p:spPr>
          <a:xfrm>
            <a:off x="5810283" y="272111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Caixa da culatra</a:t>
            </a:r>
          </a:p>
        </p:txBody>
      </p:sp>
    </p:spTree>
    <p:extLst>
      <p:ext uri="{BB962C8B-B14F-4D97-AF65-F5344CB8AC3E}">
        <p14:creationId xmlns:p14="http://schemas.microsoft.com/office/powerpoint/2010/main" xmlns="" val="152239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57" y="3057525"/>
            <a:ext cx="11891285" cy="23456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E3E9E9-0E2C-491F-87C9-91839C9F3C15}"/>
              </a:ext>
            </a:extLst>
          </p:cNvPr>
          <p:cNvSpPr txBox="1"/>
          <p:nvPr/>
        </p:nvSpPr>
        <p:spPr>
          <a:xfrm>
            <a:off x="5810283" y="272111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Caixa da culatra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8FD6CD6-FEEA-42D6-83D2-B75B5FA12292}"/>
              </a:ext>
            </a:extLst>
          </p:cNvPr>
          <p:cNvSpPr txBox="1"/>
          <p:nvPr/>
        </p:nvSpPr>
        <p:spPr>
          <a:xfrm>
            <a:off x="6962412" y="2433082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Alça de mira</a:t>
            </a:r>
          </a:p>
        </p:txBody>
      </p:sp>
    </p:spTree>
    <p:extLst>
      <p:ext uri="{BB962C8B-B14F-4D97-AF65-F5344CB8AC3E}">
        <p14:creationId xmlns:p14="http://schemas.microsoft.com/office/powerpoint/2010/main" xmlns="" val="334869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59" y="3057525"/>
            <a:ext cx="11891280" cy="23456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E3E9E9-0E2C-491F-87C9-91839C9F3C15}"/>
              </a:ext>
            </a:extLst>
          </p:cNvPr>
          <p:cNvSpPr txBox="1"/>
          <p:nvPr/>
        </p:nvSpPr>
        <p:spPr>
          <a:xfrm>
            <a:off x="5810283" y="272111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Caixa da culatra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8FD6CD6-FEEA-42D6-83D2-B75B5FA12292}"/>
              </a:ext>
            </a:extLst>
          </p:cNvPr>
          <p:cNvSpPr txBox="1"/>
          <p:nvPr/>
        </p:nvSpPr>
        <p:spPr>
          <a:xfrm>
            <a:off x="6962412" y="2433082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Alça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5D78BB8-8B27-45E8-AB71-8B6285570614}"/>
              </a:ext>
            </a:extLst>
          </p:cNvPr>
          <p:cNvSpPr txBox="1"/>
          <p:nvPr/>
        </p:nvSpPr>
        <p:spPr>
          <a:xfrm>
            <a:off x="9048328" y="3244914"/>
            <a:ext cx="2399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Coronha dobrável</a:t>
            </a:r>
          </a:p>
        </p:txBody>
      </p:sp>
    </p:spTree>
    <p:extLst>
      <p:ext uri="{BB962C8B-B14F-4D97-AF65-F5344CB8AC3E}">
        <p14:creationId xmlns:p14="http://schemas.microsoft.com/office/powerpoint/2010/main" xmlns="" val="40280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59" y="3057525"/>
            <a:ext cx="11891280" cy="23456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E3E9E9-0E2C-491F-87C9-91839C9F3C15}"/>
              </a:ext>
            </a:extLst>
          </p:cNvPr>
          <p:cNvSpPr txBox="1"/>
          <p:nvPr/>
        </p:nvSpPr>
        <p:spPr>
          <a:xfrm>
            <a:off x="5810283" y="272111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Caixa da culatra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8FD6CD6-FEEA-42D6-83D2-B75B5FA12292}"/>
              </a:ext>
            </a:extLst>
          </p:cNvPr>
          <p:cNvSpPr txBox="1"/>
          <p:nvPr/>
        </p:nvSpPr>
        <p:spPr>
          <a:xfrm>
            <a:off x="6962412" y="2433082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Alça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5D78BB8-8B27-45E8-AB71-8B6285570614}"/>
              </a:ext>
            </a:extLst>
          </p:cNvPr>
          <p:cNvSpPr txBox="1"/>
          <p:nvPr/>
        </p:nvSpPr>
        <p:spPr>
          <a:xfrm>
            <a:off x="9048328" y="3244914"/>
            <a:ext cx="2399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Coronha dobrável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6039F6DB-6A7C-4A8A-ADA8-603742674DAA}"/>
              </a:ext>
            </a:extLst>
          </p:cNvPr>
          <p:cNvSpPr txBox="1"/>
          <p:nvPr/>
        </p:nvSpPr>
        <p:spPr>
          <a:xfrm>
            <a:off x="8256818" y="4341475"/>
            <a:ext cx="188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Seletor de tiro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FB9E7353-C4F3-42F4-BF04-2657A81F26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392144" y="4039856"/>
            <a:ext cx="864674" cy="501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http://dc387.4shared.com/doc/Fcgyabdk/preview_html_46e649e7.jpg">
            <a:extLst>
              <a:ext uri="{FF2B5EF4-FFF2-40B4-BE49-F238E27FC236}">
                <a16:creationId xmlns:a16="http://schemas.microsoft.com/office/drawing/2014/main" xmlns="" id="{44465120-FC53-4E33-AFAD-B58DE4A3A3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44272" y="4889845"/>
            <a:ext cx="2679097" cy="1823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3719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61" y="3057525"/>
            <a:ext cx="11891275" cy="23456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E3E9E9-0E2C-491F-87C9-91839C9F3C15}"/>
              </a:ext>
            </a:extLst>
          </p:cNvPr>
          <p:cNvSpPr txBox="1"/>
          <p:nvPr/>
        </p:nvSpPr>
        <p:spPr>
          <a:xfrm>
            <a:off x="5810283" y="272111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Caixa da culatra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8FD6CD6-FEEA-42D6-83D2-B75B5FA12292}"/>
              </a:ext>
            </a:extLst>
          </p:cNvPr>
          <p:cNvSpPr txBox="1"/>
          <p:nvPr/>
        </p:nvSpPr>
        <p:spPr>
          <a:xfrm>
            <a:off x="6962412" y="2433082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Alça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5D78BB8-8B27-45E8-AB71-8B6285570614}"/>
              </a:ext>
            </a:extLst>
          </p:cNvPr>
          <p:cNvSpPr txBox="1"/>
          <p:nvPr/>
        </p:nvSpPr>
        <p:spPr>
          <a:xfrm>
            <a:off x="9048328" y="3244914"/>
            <a:ext cx="2399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Coronha dobrável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6039F6DB-6A7C-4A8A-ADA8-603742674DAA}"/>
              </a:ext>
            </a:extLst>
          </p:cNvPr>
          <p:cNvSpPr txBox="1"/>
          <p:nvPr/>
        </p:nvSpPr>
        <p:spPr>
          <a:xfrm>
            <a:off x="8256818" y="4341475"/>
            <a:ext cx="188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Seletor de tiro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FB9E7353-C4F3-42F4-BF04-2657A81F26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392144" y="4039856"/>
            <a:ext cx="864674" cy="501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6B382FD-75EF-4266-94B6-5D571780694C}"/>
              </a:ext>
            </a:extLst>
          </p:cNvPr>
          <p:cNvSpPr txBox="1"/>
          <p:nvPr/>
        </p:nvSpPr>
        <p:spPr>
          <a:xfrm>
            <a:off x="7571003" y="5301208"/>
            <a:ext cx="198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Empunhadura</a:t>
            </a:r>
          </a:p>
        </p:txBody>
      </p:sp>
      <p:pic>
        <p:nvPicPr>
          <p:cNvPr id="13" name="Imagem 12" descr="http://dc387.4shared.com/doc/Fcgyabdk/preview_html_46e649e7.jpg">
            <a:extLst>
              <a:ext uri="{FF2B5EF4-FFF2-40B4-BE49-F238E27FC236}">
                <a16:creationId xmlns:a16="http://schemas.microsoft.com/office/drawing/2014/main" xmlns="" id="{4A57F96A-A9A0-40EA-948A-202FBE35578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44272" y="4889845"/>
            <a:ext cx="2679097" cy="1823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3866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61" y="3057525"/>
            <a:ext cx="11891275" cy="234567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E3E9E9-0E2C-491F-87C9-91839C9F3C15}"/>
              </a:ext>
            </a:extLst>
          </p:cNvPr>
          <p:cNvSpPr txBox="1"/>
          <p:nvPr/>
        </p:nvSpPr>
        <p:spPr>
          <a:xfrm>
            <a:off x="5810283" y="272111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Caixa da culatra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8FD6CD6-FEEA-42D6-83D2-B75B5FA12292}"/>
              </a:ext>
            </a:extLst>
          </p:cNvPr>
          <p:cNvSpPr txBox="1"/>
          <p:nvPr/>
        </p:nvSpPr>
        <p:spPr>
          <a:xfrm>
            <a:off x="6962412" y="2433082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Alça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5D78BB8-8B27-45E8-AB71-8B6285570614}"/>
              </a:ext>
            </a:extLst>
          </p:cNvPr>
          <p:cNvSpPr txBox="1"/>
          <p:nvPr/>
        </p:nvSpPr>
        <p:spPr>
          <a:xfrm>
            <a:off x="9048328" y="3244914"/>
            <a:ext cx="2399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Coronha dobrável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6039F6DB-6A7C-4A8A-ADA8-603742674DAA}"/>
              </a:ext>
            </a:extLst>
          </p:cNvPr>
          <p:cNvSpPr txBox="1"/>
          <p:nvPr/>
        </p:nvSpPr>
        <p:spPr>
          <a:xfrm>
            <a:off x="8256818" y="4341475"/>
            <a:ext cx="188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Seletor de tiro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FB9E7353-C4F3-42F4-BF04-2657A81F26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392144" y="4039856"/>
            <a:ext cx="864674" cy="501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6B382FD-75EF-4266-94B6-5D571780694C}"/>
              </a:ext>
            </a:extLst>
          </p:cNvPr>
          <p:cNvSpPr txBox="1"/>
          <p:nvPr/>
        </p:nvSpPr>
        <p:spPr>
          <a:xfrm>
            <a:off x="7571003" y="5301208"/>
            <a:ext cx="198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Empunhadura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ABF01006-DD96-43F8-837B-974FDF619553}"/>
              </a:ext>
            </a:extLst>
          </p:cNvPr>
          <p:cNvSpPr txBox="1"/>
          <p:nvPr/>
        </p:nvSpPr>
        <p:spPr>
          <a:xfrm>
            <a:off x="7007324" y="5733256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Gatilho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xmlns="" id="{63A3B776-A725-46A9-882B-32B40A9CB9B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7007324" y="4341475"/>
            <a:ext cx="552450" cy="13917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56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63" y="3057525"/>
            <a:ext cx="11891270" cy="234567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E3E9E9-0E2C-491F-87C9-91839C9F3C15}"/>
              </a:ext>
            </a:extLst>
          </p:cNvPr>
          <p:cNvSpPr txBox="1"/>
          <p:nvPr/>
        </p:nvSpPr>
        <p:spPr>
          <a:xfrm>
            <a:off x="5810283" y="272111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Caixa da culatra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8FD6CD6-FEEA-42D6-83D2-B75B5FA12292}"/>
              </a:ext>
            </a:extLst>
          </p:cNvPr>
          <p:cNvSpPr txBox="1"/>
          <p:nvPr/>
        </p:nvSpPr>
        <p:spPr>
          <a:xfrm>
            <a:off x="6962412" y="2433082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Alça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5D78BB8-8B27-45E8-AB71-8B6285570614}"/>
              </a:ext>
            </a:extLst>
          </p:cNvPr>
          <p:cNvSpPr txBox="1"/>
          <p:nvPr/>
        </p:nvSpPr>
        <p:spPr>
          <a:xfrm>
            <a:off x="9048328" y="3244914"/>
            <a:ext cx="2399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Coronha dobrável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6039F6DB-6A7C-4A8A-ADA8-603742674DAA}"/>
              </a:ext>
            </a:extLst>
          </p:cNvPr>
          <p:cNvSpPr txBox="1"/>
          <p:nvPr/>
        </p:nvSpPr>
        <p:spPr>
          <a:xfrm>
            <a:off x="8256818" y="4341475"/>
            <a:ext cx="188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Seletor de tiro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FB9E7353-C4F3-42F4-BF04-2657A81F26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392144" y="4039856"/>
            <a:ext cx="864674" cy="501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6B382FD-75EF-4266-94B6-5D571780694C}"/>
              </a:ext>
            </a:extLst>
          </p:cNvPr>
          <p:cNvSpPr txBox="1"/>
          <p:nvPr/>
        </p:nvSpPr>
        <p:spPr>
          <a:xfrm>
            <a:off x="7571003" y="5301208"/>
            <a:ext cx="198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Empunhadura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F3DC5BC8-7030-493B-A7AF-49BD3060566A}"/>
              </a:ext>
            </a:extLst>
          </p:cNvPr>
          <p:cNvSpPr txBox="1"/>
          <p:nvPr/>
        </p:nvSpPr>
        <p:spPr>
          <a:xfrm>
            <a:off x="7007324" y="5733256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Gatilho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710321F7-7CD7-47F9-9B36-6EF965EED877}"/>
              </a:ext>
            </a:extLst>
          </p:cNvPr>
          <p:cNvSpPr txBox="1"/>
          <p:nvPr/>
        </p:nvSpPr>
        <p:spPr>
          <a:xfrm>
            <a:off x="6270609" y="5122612"/>
            <a:ext cx="110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mato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xmlns="" id="{3AC65F7E-A766-4354-AF34-DF4F2A0C1643}"/>
              </a:ext>
            </a:extLst>
          </p:cNvPr>
          <p:cNvCxnSpPr>
            <a:cxnSpLocks/>
          </p:cNvCxnSpPr>
          <p:nvPr/>
        </p:nvCxnSpPr>
        <p:spPr>
          <a:xfrm flipH="1" flipV="1">
            <a:off x="7007324" y="4341475"/>
            <a:ext cx="552450" cy="13917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xmlns="" id="{28A83FE0-AAA7-4C2A-8754-9F5635752812}"/>
              </a:ext>
            </a:extLst>
          </p:cNvPr>
          <p:cNvCxnSpPr>
            <a:cxnSpLocks/>
          </p:cNvCxnSpPr>
          <p:nvPr/>
        </p:nvCxnSpPr>
        <p:spPr>
          <a:xfrm flipV="1">
            <a:off x="6823059" y="4648118"/>
            <a:ext cx="0" cy="5810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2336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63" y="3057525"/>
            <a:ext cx="11891270" cy="23456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E3E9E9-0E2C-491F-87C9-91839C9F3C15}"/>
              </a:ext>
            </a:extLst>
          </p:cNvPr>
          <p:cNvSpPr txBox="1"/>
          <p:nvPr/>
        </p:nvSpPr>
        <p:spPr>
          <a:xfrm>
            <a:off x="5810283" y="272111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Caixa da culatra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8FD6CD6-FEEA-42D6-83D2-B75B5FA12292}"/>
              </a:ext>
            </a:extLst>
          </p:cNvPr>
          <p:cNvSpPr txBox="1"/>
          <p:nvPr/>
        </p:nvSpPr>
        <p:spPr>
          <a:xfrm>
            <a:off x="6962412" y="2433082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Alça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5D78BB8-8B27-45E8-AB71-8B6285570614}"/>
              </a:ext>
            </a:extLst>
          </p:cNvPr>
          <p:cNvSpPr txBox="1"/>
          <p:nvPr/>
        </p:nvSpPr>
        <p:spPr>
          <a:xfrm>
            <a:off x="9048328" y="3244914"/>
            <a:ext cx="2399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Coronha dobrável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6039F6DB-6A7C-4A8A-ADA8-603742674DAA}"/>
              </a:ext>
            </a:extLst>
          </p:cNvPr>
          <p:cNvSpPr txBox="1"/>
          <p:nvPr/>
        </p:nvSpPr>
        <p:spPr>
          <a:xfrm>
            <a:off x="8256818" y="4341475"/>
            <a:ext cx="188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Seletor de tiro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FB9E7353-C4F3-42F4-BF04-2657A81F26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392144" y="4039856"/>
            <a:ext cx="864674" cy="501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6B382FD-75EF-4266-94B6-5D571780694C}"/>
              </a:ext>
            </a:extLst>
          </p:cNvPr>
          <p:cNvSpPr txBox="1"/>
          <p:nvPr/>
        </p:nvSpPr>
        <p:spPr>
          <a:xfrm>
            <a:off x="7571003" y="5301208"/>
            <a:ext cx="198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Empunhadura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F3DC5BC8-7030-493B-A7AF-49BD3060566A}"/>
              </a:ext>
            </a:extLst>
          </p:cNvPr>
          <p:cNvSpPr txBox="1"/>
          <p:nvPr/>
        </p:nvSpPr>
        <p:spPr>
          <a:xfrm>
            <a:off x="7211148" y="622788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Gatilho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xmlns="" id="{AB66F3FB-0180-4FA7-B209-77832BBF87E1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997725" y="4341475"/>
            <a:ext cx="765873" cy="1886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710321F7-7CD7-47F9-9B36-6EF965EED877}"/>
              </a:ext>
            </a:extLst>
          </p:cNvPr>
          <p:cNvSpPr txBox="1"/>
          <p:nvPr/>
        </p:nvSpPr>
        <p:spPr>
          <a:xfrm>
            <a:off x="6270609" y="5122612"/>
            <a:ext cx="110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mato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2F10168B-D1A2-4D7A-B944-50583C075670}"/>
              </a:ext>
            </a:extLst>
          </p:cNvPr>
          <p:cNvCxnSpPr>
            <a:cxnSpLocks/>
          </p:cNvCxnSpPr>
          <p:nvPr/>
        </p:nvCxnSpPr>
        <p:spPr>
          <a:xfrm flipV="1">
            <a:off x="6823059" y="4648118"/>
            <a:ext cx="0" cy="5810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B37B262-E38E-4B9B-A6ED-54F41661FD69}"/>
              </a:ext>
            </a:extLst>
          </p:cNvPr>
          <p:cNvSpPr txBox="1"/>
          <p:nvPr/>
        </p:nvSpPr>
        <p:spPr>
          <a:xfrm>
            <a:off x="5297306" y="6027643"/>
            <a:ext cx="159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Retém do carregador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xmlns="" id="{723390CE-DDB3-4213-96CD-3D4D39CEB667}"/>
              </a:ext>
            </a:extLst>
          </p:cNvPr>
          <p:cNvCxnSpPr>
            <a:cxnSpLocks/>
          </p:cNvCxnSpPr>
          <p:nvPr/>
        </p:nvCxnSpPr>
        <p:spPr>
          <a:xfrm flipV="1">
            <a:off x="6095998" y="4520697"/>
            <a:ext cx="338973" cy="16126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5048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304D7338-BFC4-4DB5-AA89-0BCA18D815E8}"/>
              </a:ext>
            </a:extLst>
          </p:cNvPr>
          <p:cNvSpPr/>
          <p:nvPr/>
        </p:nvSpPr>
        <p:spPr>
          <a:xfrm>
            <a:off x="1559496" y="908720"/>
            <a:ext cx="10405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i="1" dirty="0"/>
              <a:t>“artefato que tem por objetivo </a:t>
            </a:r>
            <a:r>
              <a:rPr lang="pt-BR" sz="3200" i="1" dirty="0">
                <a:solidFill>
                  <a:srgbClr val="FF0000"/>
                </a:solidFill>
              </a:rPr>
              <a:t>causar dano</a:t>
            </a:r>
            <a:r>
              <a:rPr lang="pt-BR" sz="3200" i="1" dirty="0"/>
              <a:t>, </a:t>
            </a:r>
            <a:r>
              <a:rPr lang="pt-BR" sz="3200" i="1" dirty="0">
                <a:solidFill>
                  <a:srgbClr val="FF0000"/>
                </a:solidFill>
              </a:rPr>
              <a:t>permanente</a:t>
            </a:r>
            <a:r>
              <a:rPr lang="pt-BR" sz="3200" i="1" dirty="0"/>
              <a:t> ou </a:t>
            </a:r>
            <a:r>
              <a:rPr lang="pt-BR" sz="3200" i="1" dirty="0">
                <a:solidFill>
                  <a:srgbClr val="FF0000"/>
                </a:solidFill>
              </a:rPr>
              <a:t>não</a:t>
            </a:r>
            <a:r>
              <a:rPr lang="pt-BR" sz="3200" i="1" dirty="0"/>
              <a:t>, a seres vivos e coisas”. </a:t>
            </a:r>
            <a:r>
              <a:rPr lang="pt-BR" sz="3200" dirty="0"/>
              <a:t>(BRASIL. 2000.)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8E9B332-BF46-4102-A6E1-1601E80D84A0}"/>
              </a:ext>
            </a:extLst>
          </p:cNvPr>
          <p:cNvSpPr/>
          <p:nvPr/>
        </p:nvSpPr>
        <p:spPr>
          <a:xfrm>
            <a:off x="4649180" y="114600"/>
            <a:ext cx="2893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u="sng" dirty="0"/>
              <a:t>INTRODUÇÃO</a:t>
            </a:r>
            <a:endParaRPr lang="pt-BR" sz="3600" u="sng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8C5DE73-D252-4F23-9E93-D91AD8362243}"/>
              </a:ext>
            </a:extLst>
          </p:cNvPr>
          <p:cNvSpPr/>
          <p:nvPr/>
        </p:nvSpPr>
        <p:spPr>
          <a:xfrm>
            <a:off x="262525" y="908720"/>
            <a:ext cx="1412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u="sng" dirty="0"/>
              <a:t>ARMA</a:t>
            </a:r>
            <a:r>
              <a:rPr lang="pt-BR" sz="3200" dirty="0"/>
              <a:t>: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xmlns="" id="{640D1DBD-32EA-4AE6-8878-835025A4FAA8}"/>
              </a:ext>
            </a:extLst>
          </p:cNvPr>
          <p:cNvSpPr txBox="1">
            <a:spLocks/>
          </p:cNvSpPr>
          <p:nvPr/>
        </p:nvSpPr>
        <p:spPr>
          <a:xfrm>
            <a:off x="227348" y="2167409"/>
            <a:ext cx="2715354" cy="7200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b="1" u="sng" dirty="0"/>
              <a:t>Arma de fogo: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9713C4D4-2BC0-45E9-AA16-D056025973BF}"/>
              </a:ext>
            </a:extLst>
          </p:cNvPr>
          <p:cNvSpPr txBox="1">
            <a:spLocks/>
          </p:cNvSpPr>
          <p:nvPr/>
        </p:nvSpPr>
        <p:spPr>
          <a:xfrm>
            <a:off x="227348" y="2887488"/>
            <a:ext cx="5235634" cy="36985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sz="2600" dirty="0"/>
              <a:t>arma que </a:t>
            </a:r>
            <a:r>
              <a:rPr lang="pt-BR" sz="2600" dirty="0">
                <a:solidFill>
                  <a:srgbClr val="FF0000"/>
                </a:solidFill>
              </a:rPr>
              <a:t>arremessa projéteis</a:t>
            </a:r>
            <a:r>
              <a:rPr lang="pt-BR" sz="2600" dirty="0"/>
              <a:t> empregando a </a:t>
            </a:r>
            <a:r>
              <a:rPr lang="pt-BR" sz="2600" dirty="0">
                <a:solidFill>
                  <a:srgbClr val="FF0000"/>
                </a:solidFill>
              </a:rPr>
              <a:t>força expansiva dos gases</a:t>
            </a:r>
            <a:r>
              <a:rPr lang="pt-BR" sz="2600" dirty="0"/>
              <a:t> gerados pela combustão de um propelente confinado em uma câmara que, normalmente, está solidária a um cano que tem a função de propiciar continuidade à combustão do propelente, além de direção e estabilidade ao projétil;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4D027A1-C384-403E-8DBA-681FA9882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2024" y="2721682"/>
            <a:ext cx="5276108" cy="369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03840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65" y="3057525"/>
            <a:ext cx="11891265" cy="23456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E3E9E9-0E2C-491F-87C9-91839C9F3C15}"/>
              </a:ext>
            </a:extLst>
          </p:cNvPr>
          <p:cNvSpPr txBox="1"/>
          <p:nvPr/>
        </p:nvSpPr>
        <p:spPr>
          <a:xfrm>
            <a:off x="5810283" y="272111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Caixa da culatra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8FD6CD6-FEEA-42D6-83D2-B75B5FA12292}"/>
              </a:ext>
            </a:extLst>
          </p:cNvPr>
          <p:cNvSpPr txBox="1"/>
          <p:nvPr/>
        </p:nvSpPr>
        <p:spPr>
          <a:xfrm>
            <a:off x="6962412" y="2433082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Alça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5D78BB8-8B27-45E8-AB71-8B6285570614}"/>
              </a:ext>
            </a:extLst>
          </p:cNvPr>
          <p:cNvSpPr txBox="1"/>
          <p:nvPr/>
        </p:nvSpPr>
        <p:spPr>
          <a:xfrm>
            <a:off x="9048328" y="3244914"/>
            <a:ext cx="2399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Coronha dobrável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6039F6DB-6A7C-4A8A-ADA8-603742674DAA}"/>
              </a:ext>
            </a:extLst>
          </p:cNvPr>
          <p:cNvSpPr txBox="1"/>
          <p:nvPr/>
        </p:nvSpPr>
        <p:spPr>
          <a:xfrm>
            <a:off x="8256818" y="4341475"/>
            <a:ext cx="188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Seletor de tiro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FB9E7353-C4F3-42F4-BF04-2657A81F26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392144" y="4039856"/>
            <a:ext cx="864674" cy="501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6B382FD-75EF-4266-94B6-5D571780694C}"/>
              </a:ext>
            </a:extLst>
          </p:cNvPr>
          <p:cNvSpPr txBox="1"/>
          <p:nvPr/>
        </p:nvSpPr>
        <p:spPr>
          <a:xfrm>
            <a:off x="7571003" y="5301208"/>
            <a:ext cx="198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Empunhadura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F3DC5BC8-7030-493B-A7AF-49BD3060566A}"/>
              </a:ext>
            </a:extLst>
          </p:cNvPr>
          <p:cNvSpPr txBox="1"/>
          <p:nvPr/>
        </p:nvSpPr>
        <p:spPr>
          <a:xfrm>
            <a:off x="7211148" y="622788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Gatilho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xmlns="" id="{AB66F3FB-0180-4FA7-B209-77832BBF87E1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997725" y="4341475"/>
            <a:ext cx="765873" cy="1886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710321F7-7CD7-47F9-9B36-6EF965EED877}"/>
              </a:ext>
            </a:extLst>
          </p:cNvPr>
          <p:cNvSpPr txBox="1"/>
          <p:nvPr/>
        </p:nvSpPr>
        <p:spPr>
          <a:xfrm>
            <a:off x="6270609" y="5122612"/>
            <a:ext cx="110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mato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2F10168B-D1A2-4D7A-B944-50583C075670}"/>
              </a:ext>
            </a:extLst>
          </p:cNvPr>
          <p:cNvCxnSpPr>
            <a:cxnSpLocks/>
          </p:cNvCxnSpPr>
          <p:nvPr/>
        </p:nvCxnSpPr>
        <p:spPr>
          <a:xfrm flipV="1">
            <a:off x="6823059" y="4648118"/>
            <a:ext cx="0" cy="5810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B37B262-E38E-4B9B-A6ED-54F41661FD69}"/>
              </a:ext>
            </a:extLst>
          </p:cNvPr>
          <p:cNvSpPr txBox="1"/>
          <p:nvPr/>
        </p:nvSpPr>
        <p:spPr>
          <a:xfrm>
            <a:off x="5297306" y="6027643"/>
            <a:ext cx="159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Retém do carregador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xmlns="" id="{723390CE-DDB3-4213-96CD-3D4D39CEB667}"/>
              </a:ext>
            </a:extLst>
          </p:cNvPr>
          <p:cNvCxnSpPr>
            <a:cxnSpLocks/>
          </p:cNvCxnSpPr>
          <p:nvPr/>
        </p:nvCxnSpPr>
        <p:spPr>
          <a:xfrm flipV="1">
            <a:off x="6095998" y="4520697"/>
            <a:ext cx="338973" cy="16126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76B6D6C9-183E-4D82-B044-1169524955F1}"/>
              </a:ext>
            </a:extLst>
          </p:cNvPr>
          <p:cNvSpPr txBox="1"/>
          <p:nvPr/>
        </p:nvSpPr>
        <p:spPr>
          <a:xfrm>
            <a:off x="4285136" y="5229083"/>
            <a:ext cx="1597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Carregador</a:t>
            </a:r>
          </a:p>
        </p:txBody>
      </p:sp>
    </p:spTree>
    <p:extLst>
      <p:ext uri="{BB962C8B-B14F-4D97-AF65-F5344CB8AC3E}">
        <p14:creationId xmlns:p14="http://schemas.microsoft.com/office/powerpoint/2010/main" xmlns="" val="402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65" y="3057525"/>
            <a:ext cx="11891265" cy="23456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E3E9E9-0E2C-491F-87C9-91839C9F3C15}"/>
              </a:ext>
            </a:extLst>
          </p:cNvPr>
          <p:cNvSpPr txBox="1"/>
          <p:nvPr/>
        </p:nvSpPr>
        <p:spPr>
          <a:xfrm>
            <a:off x="5810283" y="272111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Caixa da culatra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8FD6CD6-FEEA-42D6-83D2-B75B5FA12292}"/>
              </a:ext>
            </a:extLst>
          </p:cNvPr>
          <p:cNvSpPr txBox="1"/>
          <p:nvPr/>
        </p:nvSpPr>
        <p:spPr>
          <a:xfrm>
            <a:off x="6962412" y="2433082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Alça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5D78BB8-8B27-45E8-AB71-8B6285570614}"/>
              </a:ext>
            </a:extLst>
          </p:cNvPr>
          <p:cNvSpPr txBox="1"/>
          <p:nvPr/>
        </p:nvSpPr>
        <p:spPr>
          <a:xfrm>
            <a:off x="9048328" y="3244914"/>
            <a:ext cx="2399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Coronha dobrável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6039F6DB-6A7C-4A8A-ADA8-603742674DAA}"/>
              </a:ext>
            </a:extLst>
          </p:cNvPr>
          <p:cNvSpPr txBox="1"/>
          <p:nvPr/>
        </p:nvSpPr>
        <p:spPr>
          <a:xfrm>
            <a:off x="8256818" y="4341475"/>
            <a:ext cx="188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Seletor de tiro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FB9E7353-C4F3-42F4-BF04-2657A81F26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392144" y="4039856"/>
            <a:ext cx="864674" cy="501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6B382FD-75EF-4266-94B6-5D571780694C}"/>
              </a:ext>
            </a:extLst>
          </p:cNvPr>
          <p:cNvSpPr txBox="1"/>
          <p:nvPr/>
        </p:nvSpPr>
        <p:spPr>
          <a:xfrm>
            <a:off x="7571003" y="5301208"/>
            <a:ext cx="198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Empunhadura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F3DC5BC8-7030-493B-A7AF-49BD3060566A}"/>
              </a:ext>
            </a:extLst>
          </p:cNvPr>
          <p:cNvSpPr txBox="1"/>
          <p:nvPr/>
        </p:nvSpPr>
        <p:spPr>
          <a:xfrm>
            <a:off x="7211148" y="622788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Gatilho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xmlns="" id="{AB66F3FB-0180-4FA7-B209-77832BBF87E1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997725" y="4341475"/>
            <a:ext cx="765873" cy="1886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710321F7-7CD7-47F9-9B36-6EF965EED877}"/>
              </a:ext>
            </a:extLst>
          </p:cNvPr>
          <p:cNvSpPr txBox="1"/>
          <p:nvPr/>
        </p:nvSpPr>
        <p:spPr>
          <a:xfrm>
            <a:off x="6270609" y="5122612"/>
            <a:ext cx="110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mato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2F10168B-D1A2-4D7A-B944-50583C075670}"/>
              </a:ext>
            </a:extLst>
          </p:cNvPr>
          <p:cNvCxnSpPr>
            <a:cxnSpLocks/>
          </p:cNvCxnSpPr>
          <p:nvPr/>
        </p:nvCxnSpPr>
        <p:spPr>
          <a:xfrm flipV="1">
            <a:off x="6823059" y="4648118"/>
            <a:ext cx="0" cy="5810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B37B262-E38E-4B9B-A6ED-54F41661FD69}"/>
              </a:ext>
            </a:extLst>
          </p:cNvPr>
          <p:cNvSpPr txBox="1"/>
          <p:nvPr/>
        </p:nvSpPr>
        <p:spPr>
          <a:xfrm>
            <a:off x="5297306" y="6027643"/>
            <a:ext cx="159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Retém do carregador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xmlns="" id="{723390CE-DDB3-4213-96CD-3D4D39CEB667}"/>
              </a:ext>
            </a:extLst>
          </p:cNvPr>
          <p:cNvCxnSpPr>
            <a:cxnSpLocks/>
          </p:cNvCxnSpPr>
          <p:nvPr/>
        </p:nvCxnSpPr>
        <p:spPr>
          <a:xfrm flipV="1">
            <a:off x="6095998" y="4520697"/>
            <a:ext cx="338973" cy="16126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76B6D6C9-183E-4D82-B044-1169524955F1}"/>
              </a:ext>
            </a:extLst>
          </p:cNvPr>
          <p:cNvSpPr txBox="1"/>
          <p:nvPr/>
        </p:nvSpPr>
        <p:spPr>
          <a:xfrm>
            <a:off x="4285136" y="5229083"/>
            <a:ext cx="1597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Carregador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B059D1B4-BEDA-4ABD-AF45-66CB27E7634E}"/>
              </a:ext>
            </a:extLst>
          </p:cNvPr>
          <p:cNvSpPr txBox="1"/>
          <p:nvPr/>
        </p:nvSpPr>
        <p:spPr>
          <a:xfrm>
            <a:off x="1614326" y="4449306"/>
            <a:ext cx="340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Alojamento do carregador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xmlns="" id="{D7AC6B19-CADA-48F7-B89B-2F96CC1831E1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015880" y="4341477"/>
            <a:ext cx="899414" cy="3078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4231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F109E6E-B448-4B65-BFEB-BA4DA0BB0BCA}"/>
              </a:ext>
            </a:extLst>
          </p:cNvPr>
          <p:cNvSpPr txBox="1"/>
          <p:nvPr/>
        </p:nvSpPr>
        <p:spPr>
          <a:xfrm>
            <a:off x="47328" y="2852936"/>
            <a:ext cx="114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Quebra chamas</a:t>
            </a:r>
            <a:endParaRPr lang="pt-BR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4D3D56EB-26C6-450C-9866-06D67B061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367" y="3057525"/>
            <a:ext cx="11891260" cy="23456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BA72C5A-10BA-4737-8E12-03721A4F9077}"/>
              </a:ext>
            </a:extLst>
          </p:cNvPr>
          <p:cNvSpPr txBox="1"/>
          <p:nvPr/>
        </p:nvSpPr>
        <p:spPr>
          <a:xfrm>
            <a:off x="1460040" y="236107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Massa de</a:t>
            </a: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1D0457F-0D27-4AE4-9D48-A33DE63B4D2D}"/>
              </a:ext>
            </a:extLst>
          </p:cNvPr>
          <p:cNvSpPr txBox="1"/>
          <p:nvPr/>
        </p:nvSpPr>
        <p:spPr>
          <a:xfrm>
            <a:off x="3145988" y="2721114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E3E9E9-0E2C-491F-87C9-91839C9F3C15}"/>
              </a:ext>
            </a:extLst>
          </p:cNvPr>
          <p:cNvSpPr txBox="1"/>
          <p:nvPr/>
        </p:nvSpPr>
        <p:spPr>
          <a:xfrm>
            <a:off x="5810283" y="2721114"/>
            <a:ext cx="132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Caixa da culatra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8FD6CD6-FEEA-42D6-83D2-B75B5FA12292}"/>
              </a:ext>
            </a:extLst>
          </p:cNvPr>
          <p:cNvSpPr txBox="1"/>
          <p:nvPr/>
        </p:nvSpPr>
        <p:spPr>
          <a:xfrm>
            <a:off x="6962412" y="2433082"/>
            <a:ext cx="114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Alça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5D78BB8-8B27-45E8-AB71-8B6285570614}"/>
              </a:ext>
            </a:extLst>
          </p:cNvPr>
          <p:cNvSpPr txBox="1"/>
          <p:nvPr/>
        </p:nvSpPr>
        <p:spPr>
          <a:xfrm>
            <a:off x="9048328" y="3244914"/>
            <a:ext cx="2399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Coronha dobrável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6039F6DB-6A7C-4A8A-ADA8-603742674DAA}"/>
              </a:ext>
            </a:extLst>
          </p:cNvPr>
          <p:cNvSpPr txBox="1"/>
          <p:nvPr/>
        </p:nvSpPr>
        <p:spPr>
          <a:xfrm>
            <a:off x="8256818" y="4341475"/>
            <a:ext cx="188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Seletor de tiro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FB9E7353-C4F3-42F4-BF04-2657A81F26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392144" y="4039856"/>
            <a:ext cx="864674" cy="501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6B382FD-75EF-4266-94B6-5D571780694C}"/>
              </a:ext>
            </a:extLst>
          </p:cNvPr>
          <p:cNvSpPr txBox="1"/>
          <p:nvPr/>
        </p:nvSpPr>
        <p:spPr>
          <a:xfrm>
            <a:off x="7571003" y="5301208"/>
            <a:ext cx="198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Empunhadura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F3DC5BC8-7030-493B-A7AF-49BD3060566A}"/>
              </a:ext>
            </a:extLst>
          </p:cNvPr>
          <p:cNvSpPr txBox="1"/>
          <p:nvPr/>
        </p:nvSpPr>
        <p:spPr>
          <a:xfrm>
            <a:off x="7211148" y="622788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Gatilho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xmlns="" id="{AB66F3FB-0180-4FA7-B209-77832BBF87E1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997725" y="4341475"/>
            <a:ext cx="765873" cy="1886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710321F7-7CD7-47F9-9B36-6EF965EED877}"/>
              </a:ext>
            </a:extLst>
          </p:cNvPr>
          <p:cNvSpPr txBox="1"/>
          <p:nvPr/>
        </p:nvSpPr>
        <p:spPr>
          <a:xfrm>
            <a:off x="6270609" y="5122612"/>
            <a:ext cx="110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Guarda mato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2F10168B-D1A2-4D7A-B944-50583C075670}"/>
              </a:ext>
            </a:extLst>
          </p:cNvPr>
          <p:cNvCxnSpPr>
            <a:cxnSpLocks/>
          </p:cNvCxnSpPr>
          <p:nvPr/>
        </p:nvCxnSpPr>
        <p:spPr>
          <a:xfrm flipV="1">
            <a:off x="6823059" y="4648118"/>
            <a:ext cx="0" cy="5810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B37B262-E38E-4B9B-A6ED-54F41661FD69}"/>
              </a:ext>
            </a:extLst>
          </p:cNvPr>
          <p:cNvSpPr txBox="1"/>
          <p:nvPr/>
        </p:nvSpPr>
        <p:spPr>
          <a:xfrm>
            <a:off x="5297306" y="6027643"/>
            <a:ext cx="159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Retém do carregador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xmlns="" id="{723390CE-DDB3-4213-96CD-3D4D39CEB667}"/>
              </a:ext>
            </a:extLst>
          </p:cNvPr>
          <p:cNvCxnSpPr>
            <a:cxnSpLocks/>
          </p:cNvCxnSpPr>
          <p:nvPr/>
        </p:nvCxnSpPr>
        <p:spPr>
          <a:xfrm flipV="1">
            <a:off x="6095998" y="4520697"/>
            <a:ext cx="338973" cy="16126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76B6D6C9-183E-4D82-B044-1169524955F1}"/>
              </a:ext>
            </a:extLst>
          </p:cNvPr>
          <p:cNvSpPr txBox="1"/>
          <p:nvPr/>
        </p:nvSpPr>
        <p:spPr>
          <a:xfrm>
            <a:off x="4285136" y="5229083"/>
            <a:ext cx="1597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Carregador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B059D1B4-BEDA-4ABD-AF45-66CB27E7634E}"/>
              </a:ext>
            </a:extLst>
          </p:cNvPr>
          <p:cNvSpPr txBox="1"/>
          <p:nvPr/>
        </p:nvSpPr>
        <p:spPr>
          <a:xfrm>
            <a:off x="1614326" y="4449306"/>
            <a:ext cx="340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Alojamento do carregador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xmlns="" id="{D7AC6B19-CADA-48F7-B89B-2F96CC1831E1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015880" y="4341477"/>
            <a:ext cx="899414" cy="3078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47339F99-572F-42BD-B430-F3AD6AE1411A}"/>
              </a:ext>
            </a:extLst>
          </p:cNvPr>
          <p:cNvSpPr txBox="1"/>
          <p:nvPr/>
        </p:nvSpPr>
        <p:spPr>
          <a:xfrm>
            <a:off x="4336629" y="1679736"/>
            <a:ext cx="209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Pinos de união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xmlns="" id="{6A53C46B-F997-46BE-8AEC-821C06935B66}"/>
              </a:ext>
            </a:extLst>
          </p:cNvPr>
          <p:cNvCxnSpPr>
            <a:cxnSpLocks/>
          </p:cNvCxnSpPr>
          <p:nvPr/>
        </p:nvCxnSpPr>
        <p:spPr>
          <a:xfrm>
            <a:off x="5385800" y="2060848"/>
            <a:ext cx="206144" cy="19005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xmlns="" id="{0E8B30B1-2F86-4D0A-B605-E05F34F34086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814313" y="2075596"/>
            <a:ext cx="616892" cy="17474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AB24AF9B-F169-4B40-8A1A-3C52D52545A9}"/>
              </a:ext>
            </a:extLst>
          </p:cNvPr>
          <p:cNvSpPr txBox="1"/>
          <p:nvPr/>
        </p:nvSpPr>
        <p:spPr>
          <a:xfrm>
            <a:off x="7382034" y="1675486"/>
            <a:ext cx="209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Pinos de união</a:t>
            </a:r>
          </a:p>
        </p:txBody>
      </p:sp>
    </p:spTree>
    <p:extLst>
      <p:ext uri="{BB962C8B-B14F-4D97-AF65-F5344CB8AC3E}">
        <p14:creationId xmlns:p14="http://schemas.microsoft.com/office/powerpoint/2010/main" xmlns="" val="36424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D4711887-CBD5-4882-9970-877F421C1682}"/>
              </a:ext>
            </a:extLst>
          </p:cNvPr>
          <p:cNvSpPr/>
          <p:nvPr/>
        </p:nvSpPr>
        <p:spPr>
          <a:xfrm>
            <a:off x="2026591" y="461532"/>
            <a:ext cx="8138817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1422400">
              <a:spcBef>
                <a:spcPct val="0"/>
              </a:spcBef>
            </a:pPr>
            <a:r>
              <a:rPr lang="pt-BR" sz="3200" b="1" dirty="0">
                <a:cs typeface="Arial" panose="020B0604020202020204" pitchFamily="34" charset="0"/>
              </a:rPr>
              <a:t>CARABINA TAURUS CT40 FAMAE – CALIBRE .40</a:t>
            </a:r>
            <a:endParaRPr lang="pt-BR" sz="3200" b="1" u="none" kern="1200" dirty="0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xmlns="" id="{C6608F54-FAD6-4E8B-AB19-0C3B9862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1145" y="1196752"/>
            <a:ext cx="8687344" cy="554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3872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794418D-19DF-45E2-87ED-35F3850AD709}"/>
              </a:ext>
            </a:extLst>
          </p:cNvPr>
          <p:cNvSpPr/>
          <p:nvPr/>
        </p:nvSpPr>
        <p:spPr>
          <a:xfrm>
            <a:off x="1" y="2578595"/>
            <a:ext cx="12192000" cy="17008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xmlns="" id="{8634D2C8-34FA-4E61-B43F-7A1F5C4806A4}"/>
              </a:ext>
            </a:extLst>
          </p:cNvPr>
          <p:cNvSpPr txBox="1">
            <a:spLocks/>
          </p:cNvSpPr>
          <p:nvPr/>
        </p:nvSpPr>
        <p:spPr>
          <a:xfrm>
            <a:off x="1123406" y="2578595"/>
            <a:ext cx="10154194" cy="1700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“Não basta saber o que tem que fazer, tem que estar condicionado a fazer”.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sz="2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</a:t>
            </a:r>
            <a:r>
              <a:rPr lang="pt-BR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PMESP Giraldi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764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551384" y="314072"/>
            <a:ext cx="10945216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E IA2 - CALIBRE 5,56mm NATO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3D38A6CE-74D2-4992-B39C-254D5547A8C2}"/>
              </a:ext>
            </a:extLst>
          </p:cNvPr>
          <p:cNvSpPr txBox="1"/>
          <p:nvPr/>
        </p:nvSpPr>
        <p:spPr>
          <a:xfrm>
            <a:off x="408014" y="2425979"/>
            <a:ext cx="3286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TAMANHO: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8028D23-6073-40CD-A0EE-22ECFEBD5A9C}"/>
              </a:ext>
            </a:extLst>
          </p:cNvPr>
          <p:cNvSpPr txBox="1"/>
          <p:nvPr/>
        </p:nvSpPr>
        <p:spPr>
          <a:xfrm>
            <a:off x="431855" y="2971339"/>
            <a:ext cx="3716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à PORTABILIDADE: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6626DF4A-0FB4-4B6C-A7B1-AE3393416E82}"/>
              </a:ext>
            </a:extLst>
          </p:cNvPr>
          <p:cNvSpPr txBox="1"/>
          <p:nvPr/>
        </p:nvSpPr>
        <p:spPr>
          <a:xfrm>
            <a:off x="408014" y="3503166"/>
            <a:ext cx="3196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EMPREGO: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F96C90F7-581B-4AEB-93C0-E91C15005293}"/>
              </a:ext>
            </a:extLst>
          </p:cNvPr>
          <p:cNvSpPr txBox="1"/>
          <p:nvPr/>
        </p:nvSpPr>
        <p:spPr>
          <a:xfrm>
            <a:off x="408014" y="4062170"/>
            <a:ext cx="4175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FUNCIONAMENTO: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5DB6ED92-77B2-4B36-9504-380527EAED48}"/>
              </a:ext>
            </a:extLst>
          </p:cNvPr>
          <p:cNvSpPr txBox="1"/>
          <p:nvPr/>
        </p:nvSpPr>
        <p:spPr>
          <a:xfrm>
            <a:off x="408014" y="4601094"/>
            <a:ext cx="368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à ALMA DO CANO: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FE474F91-E151-4623-933F-9D5E555811A4}"/>
              </a:ext>
            </a:extLst>
          </p:cNvPr>
          <p:cNvSpPr txBox="1"/>
          <p:nvPr/>
        </p:nvSpPr>
        <p:spPr>
          <a:xfrm>
            <a:off x="408014" y="5133083"/>
            <a:ext cx="5832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SISTEMA DE CARREGAMENTO: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0A058A-3B09-4042-80E5-69772B5F143C}"/>
              </a:ext>
            </a:extLst>
          </p:cNvPr>
          <p:cNvSpPr txBox="1"/>
          <p:nvPr/>
        </p:nvSpPr>
        <p:spPr>
          <a:xfrm>
            <a:off x="408014" y="5663009"/>
            <a:ext cx="5471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SISTEMA DE ACIONAMENTO: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43990657-5E97-499A-A0D6-21568071D113}"/>
              </a:ext>
            </a:extLst>
          </p:cNvPr>
          <p:cNvSpPr txBox="1"/>
          <p:nvPr/>
        </p:nvSpPr>
        <p:spPr>
          <a:xfrm>
            <a:off x="408014" y="6192936"/>
            <a:ext cx="48238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Quanto ao USO DO ARMAMENTO:</a:t>
            </a:r>
            <a:endParaRPr lang="pt-BR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33FAB226-C9EF-491C-8846-7DC0AF66EB3B}"/>
              </a:ext>
            </a:extLst>
          </p:cNvPr>
          <p:cNvSpPr txBox="1"/>
          <p:nvPr/>
        </p:nvSpPr>
        <p:spPr>
          <a:xfrm>
            <a:off x="3339307" y="2420888"/>
            <a:ext cx="1244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LONGA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8D2D879A-A5E9-4630-91BF-46F88F81B9A3}"/>
              </a:ext>
            </a:extLst>
          </p:cNvPr>
          <p:cNvSpPr txBox="1"/>
          <p:nvPr/>
        </p:nvSpPr>
        <p:spPr>
          <a:xfrm>
            <a:off x="4092641" y="2941977"/>
            <a:ext cx="1643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PORTÁTIL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0AB96718-A06A-463D-8836-6D67DDA4E990}"/>
              </a:ext>
            </a:extLst>
          </p:cNvPr>
          <p:cNvSpPr txBox="1"/>
          <p:nvPr/>
        </p:nvSpPr>
        <p:spPr>
          <a:xfrm>
            <a:off x="3398755" y="3489706"/>
            <a:ext cx="1833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F7F8E40B-DDD1-4250-958E-7C22E185223D}"/>
              </a:ext>
            </a:extLst>
          </p:cNvPr>
          <p:cNvSpPr txBox="1"/>
          <p:nvPr/>
        </p:nvSpPr>
        <p:spPr>
          <a:xfrm>
            <a:off x="4437785" y="4054547"/>
            <a:ext cx="317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SEMI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AUTOMÁTICA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13445ACC-84EC-4CFC-A04A-9C94C7AA2AB7}"/>
              </a:ext>
            </a:extLst>
          </p:cNvPr>
          <p:cNvSpPr txBox="1"/>
          <p:nvPr/>
        </p:nvSpPr>
        <p:spPr>
          <a:xfrm>
            <a:off x="3910446" y="4596968"/>
            <a:ext cx="348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RAIADA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DESTRÓGIRA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79221356-D417-41F4-AB11-B0BACC83BC45}"/>
              </a:ext>
            </a:extLst>
          </p:cNvPr>
          <p:cNvSpPr txBox="1"/>
          <p:nvPr/>
        </p:nvSpPr>
        <p:spPr>
          <a:xfrm>
            <a:off x="6095775" y="5118335"/>
            <a:ext cx="4896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RETROCARGA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AUTOMÁTICA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B79A5D6D-964D-4F01-92D7-69E9D6240731}"/>
              </a:ext>
            </a:extLst>
          </p:cNvPr>
          <p:cNvSpPr txBox="1"/>
          <p:nvPr/>
        </p:nvSpPr>
        <p:spPr>
          <a:xfrm>
            <a:off x="5734303" y="5648261"/>
            <a:ext cx="2881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AÇÃO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SIMPLES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DB43D24B-8B99-4512-A7BC-7C9944059131}"/>
              </a:ext>
            </a:extLst>
          </p:cNvPr>
          <p:cNvSpPr txBox="1"/>
          <p:nvPr/>
        </p:nvSpPr>
        <p:spPr>
          <a:xfrm>
            <a:off x="4938200" y="6178188"/>
            <a:ext cx="3678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ARMA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RESTRITO</a:t>
            </a:r>
            <a:endParaRPr lang="pt-BR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092772C9-8C1A-4AA9-A087-705A122C0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10929" y="792137"/>
            <a:ext cx="5465355" cy="187324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5BF71614-F63C-41CA-8C25-8E62CB108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652" y="988242"/>
            <a:ext cx="5440531" cy="158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149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4" y="1124744"/>
            <a:ext cx="12192000" cy="36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721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4" y="1147009"/>
            <a:ext cx="12192000" cy="36388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</p:spTree>
    <p:extLst>
      <p:ext uri="{BB962C8B-B14F-4D97-AF65-F5344CB8AC3E}">
        <p14:creationId xmlns:p14="http://schemas.microsoft.com/office/powerpoint/2010/main" xmlns="" val="284304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6" y="1147009"/>
            <a:ext cx="12191996" cy="36388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</p:spTree>
    <p:extLst>
      <p:ext uri="{BB962C8B-B14F-4D97-AF65-F5344CB8AC3E}">
        <p14:creationId xmlns:p14="http://schemas.microsoft.com/office/powerpoint/2010/main" xmlns="" val="42753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6" y="1147009"/>
            <a:ext cx="12191996" cy="363889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</p:spTree>
    <p:extLst>
      <p:ext uri="{BB962C8B-B14F-4D97-AF65-F5344CB8AC3E}">
        <p14:creationId xmlns:p14="http://schemas.microsoft.com/office/powerpoint/2010/main" xmlns="" val="5981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304D7338-BFC4-4DB5-AA89-0BCA18D815E8}"/>
              </a:ext>
            </a:extLst>
          </p:cNvPr>
          <p:cNvSpPr/>
          <p:nvPr/>
        </p:nvSpPr>
        <p:spPr>
          <a:xfrm>
            <a:off x="1559496" y="908720"/>
            <a:ext cx="10405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i="1" dirty="0"/>
              <a:t>“artefato que tem por objetivo </a:t>
            </a:r>
            <a:r>
              <a:rPr lang="pt-BR" sz="3200" i="1" dirty="0">
                <a:solidFill>
                  <a:srgbClr val="FF0000"/>
                </a:solidFill>
              </a:rPr>
              <a:t>causar dano</a:t>
            </a:r>
            <a:r>
              <a:rPr lang="pt-BR" sz="3200" i="1" dirty="0"/>
              <a:t>, </a:t>
            </a:r>
            <a:r>
              <a:rPr lang="pt-BR" sz="3200" i="1" dirty="0">
                <a:solidFill>
                  <a:srgbClr val="FF0000"/>
                </a:solidFill>
              </a:rPr>
              <a:t>permanente</a:t>
            </a:r>
            <a:r>
              <a:rPr lang="pt-BR" sz="3200" i="1" dirty="0"/>
              <a:t> ou </a:t>
            </a:r>
            <a:r>
              <a:rPr lang="pt-BR" sz="3200" i="1" dirty="0">
                <a:solidFill>
                  <a:srgbClr val="FF0000"/>
                </a:solidFill>
              </a:rPr>
              <a:t>não</a:t>
            </a:r>
            <a:r>
              <a:rPr lang="pt-BR" sz="3200" i="1" dirty="0"/>
              <a:t>, a seres vivos e coisas”. </a:t>
            </a:r>
            <a:r>
              <a:rPr lang="pt-BR" sz="3200" dirty="0"/>
              <a:t>(BRASIL. 2000.)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8E9B332-BF46-4102-A6E1-1601E80D84A0}"/>
              </a:ext>
            </a:extLst>
          </p:cNvPr>
          <p:cNvSpPr/>
          <p:nvPr/>
        </p:nvSpPr>
        <p:spPr>
          <a:xfrm>
            <a:off x="4649180" y="114600"/>
            <a:ext cx="2893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u="sng" dirty="0"/>
              <a:t>INTRODUÇÃO</a:t>
            </a:r>
            <a:endParaRPr lang="pt-BR" sz="3600" u="sng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8C5DE73-D252-4F23-9E93-D91AD8362243}"/>
              </a:ext>
            </a:extLst>
          </p:cNvPr>
          <p:cNvSpPr/>
          <p:nvPr/>
        </p:nvSpPr>
        <p:spPr>
          <a:xfrm>
            <a:off x="262525" y="908720"/>
            <a:ext cx="1412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u="sng" dirty="0"/>
              <a:t>ARMA</a:t>
            </a:r>
            <a:r>
              <a:rPr lang="pt-BR" sz="3200" dirty="0"/>
              <a:t>: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xmlns="" id="{640D1DBD-32EA-4AE6-8878-835025A4FAA8}"/>
              </a:ext>
            </a:extLst>
          </p:cNvPr>
          <p:cNvSpPr txBox="1">
            <a:spLocks/>
          </p:cNvSpPr>
          <p:nvPr/>
        </p:nvSpPr>
        <p:spPr>
          <a:xfrm>
            <a:off x="227348" y="2167409"/>
            <a:ext cx="2715354" cy="7200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b="1" u="sng" dirty="0"/>
              <a:t>Arma de fogo: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9713C4D4-2BC0-45E9-AA16-D056025973BF}"/>
              </a:ext>
            </a:extLst>
          </p:cNvPr>
          <p:cNvSpPr txBox="1">
            <a:spLocks/>
          </p:cNvSpPr>
          <p:nvPr/>
        </p:nvSpPr>
        <p:spPr>
          <a:xfrm>
            <a:off x="227348" y="2887488"/>
            <a:ext cx="5235634" cy="36985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sz="2600" dirty="0"/>
              <a:t>arma que </a:t>
            </a:r>
            <a:r>
              <a:rPr lang="pt-BR" sz="2600" dirty="0">
                <a:solidFill>
                  <a:srgbClr val="FF0000"/>
                </a:solidFill>
              </a:rPr>
              <a:t>arremessa projéteis</a:t>
            </a:r>
            <a:r>
              <a:rPr lang="pt-BR" sz="2600" dirty="0"/>
              <a:t> empregando a </a:t>
            </a:r>
            <a:r>
              <a:rPr lang="pt-BR" sz="2600" dirty="0">
                <a:solidFill>
                  <a:srgbClr val="FF0000"/>
                </a:solidFill>
              </a:rPr>
              <a:t>força expansiva dos gases</a:t>
            </a:r>
            <a:r>
              <a:rPr lang="pt-BR" sz="2600" dirty="0"/>
              <a:t> gerados pela combustão de um propelente confinado em uma câmara que, normalmente, está solidária a um cano que tem a função de propiciar </a:t>
            </a:r>
            <a:r>
              <a:rPr lang="pt-BR" sz="2600" dirty="0">
                <a:solidFill>
                  <a:srgbClr val="FF0000"/>
                </a:solidFill>
              </a:rPr>
              <a:t>continuidade</a:t>
            </a:r>
            <a:r>
              <a:rPr lang="pt-BR" sz="2600" dirty="0"/>
              <a:t> à combustão do propelente, além de direção e estabilidade ao projétil;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4D027A1-C384-403E-8DBA-681FA9882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2024" y="2721682"/>
            <a:ext cx="5276108" cy="369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57386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7" y="1147009"/>
            <a:ext cx="12191993" cy="363889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3596D37E-E81F-40DC-BE13-82795DEE5C33}"/>
              </a:ext>
            </a:extLst>
          </p:cNvPr>
          <p:cNvSpPr txBox="1"/>
          <p:nvPr/>
        </p:nvSpPr>
        <p:spPr>
          <a:xfrm>
            <a:off x="4367808" y="155679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D0E9B8-EFD9-4F5D-B780-B25ABE8776C7}"/>
              </a:ext>
            </a:extLst>
          </p:cNvPr>
          <p:cNvSpPr txBox="1"/>
          <p:nvPr/>
        </p:nvSpPr>
        <p:spPr>
          <a:xfrm>
            <a:off x="191343" y="3898327"/>
            <a:ext cx="341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Alavanca de manejo</a:t>
            </a:r>
          </a:p>
        </p:txBody>
      </p:sp>
    </p:spTree>
    <p:extLst>
      <p:ext uri="{BB962C8B-B14F-4D97-AF65-F5344CB8AC3E}">
        <p14:creationId xmlns:p14="http://schemas.microsoft.com/office/powerpoint/2010/main" xmlns="" val="39939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7" y="1147009"/>
            <a:ext cx="12191993" cy="36388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3596D37E-E81F-40DC-BE13-82795DEE5C33}"/>
              </a:ext>
            </a:extLst>
          </p:cNvPr>
          <p:cNvSpPr txBox="1"/>
          <p:nvPr/>
        </p:nvSpPr>
        <p:spPr>
          <a:xfrm>
            <a:off x="4367808" y="155679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D0E9B8-EFD9-4F5D-B780-B25ABE8776C7}"/>
              </a:ext>
            </a:extLst>
          </p:cNvPr>
          <p:cNvSpPr txBox="1"/>
          <p:nvPr/>
        </p:nvSpPr>
        <p:spPr>
          <a:xfrm>
            <a:off x="191343" y="3898327"/>
            <a:ext cx="341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Alavanca de manejo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B504494-ACFA-4B2B-898F-1BD25B15A307}"/>
              </a:ext>
            </a:extLst>
          </p:cNvPr>
          <p:cNvSpPr txBox="1"/>
          <p:nvPr/>
        </p:nvSpPr>
        <p:spPr>
          <a:xfrm>
            <a:off x="6185457" y="1052736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7F7330-D40A-471F-9BFF-5D8E2E6829BD}"/>
              </a:ext>
            </a:extLst>
          </p:cNvPr>
          <p:cNvSpPr txBox="1"/>
          <p:nvPr/>
        </p:nvSpPr>
        <p:spPr>
          <a:xfrm>
            <a:off x="235640" y="4329214"/>
            <a:ext cx="4132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Tampa da caixa da culatra</a:t>
            </a:r>
          </a:p>
        </p:txBody>
      </p:sp>
    </p:spTree>
    <p:extLst>
      <p:ext uri="{BB962C8B-B14F-4D97-AF65-F5344CB8AC3E}">
        <p14:creationId xmlns:p14="http://schemas.microsoft.com/office/powerpoint/2010/main" xmlns="" val="174458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8" y="1147009"/>
            <a:ext cx="12191990" cy="36388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3596D37E-E81F-40DC-BE13-82795DEE5C33}"/>
              </a:ext>
            </a:extLst>
          </p:cNvPr>
          <p:cNvSpPr txBox="1"/>
          <p:nvPr/>
        </p:nvSpPr>
        <p:spPr>
          <a:xfrm>
            <a:off x="4367808" y="155679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D0E9B8-EFD9-4F5D-B780-B25ABE8776C7}"/>
              </a:ext>
            </a:extLst>
          </p:cNvPr>
          <p:cNvSpPr txBox="1"/>
          <p:nvPr/>
        </p:nvSpPr>
        <p:spPr>
          <a:xfrm>
            <a:off x="191343" y="3898327"/>
            <a:ext cx="341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Alavanca de manejo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B504494-ACFA-4B2B-898F-1BD25B15A307}"/>
              </a:ext>
            </a:extLst>
          </p:cNvPr>
          <p:cNvSpPr txBox="1"/>
          <p:nvPr/>
        </p:nvSpPr>
        <p:spPr>
          <a:xfrm>
            <a:off x="6185457" y="1052736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7F7330-D40A-471F-9BFF-5D8E2E6829BD}"/>
              </a:ext>
            </a:extLst>
          </p:cNvPr>
          <p:cNvSpPr txBox="1"/>
          <p:nvPr/>
        </p:nvSpPr>
        <p:spPr>
          <a:xfrm>
            <a:off x="235640" y="4329214"/>
            <a:ext cx="4132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Tampa da caixa da culatra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8F7632C-1774-44F1-8F07-65307D2736C8}"/>
              </a:ext>
            </a:extLst>
          </p:cNvPr>
          <p:cNvSpPr txBox="1"/>
          <p:nvPr/>
        </p:nvSpPr>
        <p:spPr>
          <a:xfrm>
            <a:off x="7824192" y="80709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E5258B08-69A8-457A-8D76-DFBCB02B4567}"/>
              </a:ext>
            </a:extLst>
          </p:cNvPr>
          <p:cNvSpPr txBox="1"/>
          <p:nvPr/>
        </p:nvSpPr>
        <p:spPr>
          <a:xfrm>
            <a:off x="235640" y="4717929"/>
            <a:ext cx="233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Alça de mira</a:t>
            </a:r>
          </a:p>
        </p:txBody>
      </p:sp>
    </p:spTree>
    <p:extLst>
      <p:ext uri="{BB962C8B-B14F-4D97-AF65-F5344CB8AC3E}">
        <p14:creationId xmlns:p14="http://schemas.microsoft.com/office/powerpoint/2010/main" xmlns="" val="31356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8" y="1147009"/>
            <a:ext cx="12191990" cy="363889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3596D37E-E81F-40DC-BE13-82795DEE5C33}"/>
              </a:ext>
            </a:extLst>
          </p:cNvPr>
          <p:cNvSpPr txBox="1"/>
          <p:nvPr/>
        </p:nvSpPr>
        <p:spPr>
          <a:xfrm>
            <a:off x="4367808" y="155679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D0E9B8-EFD9-4F5D-B780-B25ABE8776C7}"/>
              </a:ext>
            </a:extLst>
          </p:cNvPr>
          <p:cNvSpPr txBox="1"/>
          <p:nvPr/>
        </p:nvSpPr>
        <p:spPr>
          <a:xfrm>
            <a:off x="191343" y="3898327"/>
            <a:ext cx="341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Alavanca de manejo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B504494-ACFA-4B2B-898F-1BD25B15A307}"/>
              </a:ext>
            </a:extLst>
          </p:cNvPr>
          <p:cNvSpPr txBox="1"/>
          <p:nvPr/>
        </p:nvSpPr>
        <p:spPr>
          <a:xfrm>
            <a:off x="6185457" y="1052736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7F7330-D40A-471F-9BFF-5D8E2E6829BD}"/>
              </a:ext>
            </a:extLst>
          </p:cNvPr>
          <p:cNvSpPr txBox="1"/>
          <p:nvPr/>
        </p:nvSpPr>
        <p:spPr>
          <a:xfrm>
            <a:off x="235640" y="4329214"/>
            <a:ext cx="4132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Tampa da caixa da culatra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8F7632C-1774-44F1-8F07-65307D2736C8}"/>
              </a:ext>
            </a:extLst>
          </p:cNvPr>
          <p:cNvSpPr txBox="1"/>
          <p:nvPr/>
        </p:nvSpPr>
        <p:spPr>
          <a:xfrm>
            <a:off x="7824192" y="80709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E5258B08-69A8-457A-8D76-DFBCB02B4567}"/>
              </a:ext>
            </a:extLst>
          </p:cNvPr>
          <p:cNvSpPr txBox="1"/>
          <p:nvPr/>
        </p:nvSpPr>
        <p:spPr>
          <a:xfrm>
            <a:off x="235640" y="4717929"/>
            <a:ext cx="233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Alça de mira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38A80A2E-7290-4C3D-B2AD-5F2343B93253}"/>
              </a:ext>
            </a:extLst>
          </p:cNvPr>
          <p:cNvSpPr txBox="1"/>
          <p:nvPr/>
        </p:nvSpPr>
        <p:spPr>
          <a:xfrm>
            <a:off x="6689513" y="195922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1F8E02D5-7A6A-4B9A-8EA7-A0A8B0B4E8B9}"/>
              </a:ext>
            </a:extLst>
          </p:cNvPr>
          <p:cNvSpPr txBox="1"/>
          <p:nvPr/>
        </p:nvSpPr>
        <p:spPr>
          <a:xfrm>
            <a:off x="235639" y="5125706"/>
            <a:ext cx="4276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Seletor de tiro e segurança</a:t>
            </a:r>
          </a:p>
        </p:txBody>
      </p:sp>
    </p:spTree>
    <p:extLst>
      <p:ext uri="{BB962C8B-B14F-4D97-AF65-F5344CB8AC3E}">
        <p14:creationId xmlns:p14="http://schemas.microsoft.com/office/powerpoint/2010/main" xmlns="" val="185114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70" y="1147009"/>
            <a:ext cx="12191986" cy="363889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3596D37E-E81F-40DC-BE13-82795DEE5C33}"/>
              </a:ext>
            </a:extLst>
          </p:cNvPr>
          <p:cNvSpPr txBox="1"/>
          <p:nvPr/>
        </p:nvSpPr>
        <p:spPr>
          <a:xfrm>
            <a:off x="4367808" y="155679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D0E9B8-EFD9-4F5D-B780-B25ABE8776C7}"/>
              </a:ext>
            </a:extLst>
          </p:cNvPr>
          <p:cNvSpPr txBox="1"/>
          <p:nvPr/>
        </p:nvSpPr>
        <p:spPr>
          <a:xfrm>
            <a:off x="191343" y="3898327"/>
            <a:ext cx="341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Alavanca de manejo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B504494-ACFA-4B2B-898F-1BD25B15A307}"/>
              </a:ext>
            </a:extLst>
          </p:cNvPr>
          <p:cNvSpPr txBox="1"/>
          <p:nvPr/>
        </p:nvSpPr>
        <p:spPr>
          <a:xfrm>
            <a:off x="6185457" y="1052736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7F7330-D40A-471F-9BFF-5D8E2E6829BD}"/>
              </a:ext>
            </a:extLst>
          </p:cNvPr>
          <p:cNvSpPr txBox="1"/>
          <p:nvPr/>
        </p:nvSpPr>
        <p:spPr>
          <a:xfrm>
            <a:off x="235640" y="4329214"/>
            <a:ext cx="4132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Tampa da caixa da culatra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8F7632C-1774-44F1-8F07-65307D2736C8}"/>
              </a:ext>
            </a:extLst>
          </p:cNvPr>
          <p:cNvSpPr txBox="1"/>
          <p:nvPr/>
        </p:nvSpPr>
        <p:spPr>
          <a:xfrm>
            <a:off x="7824192" y="80709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E5258B08-69A8-457A-8D76-DFBCB02B4567}"/>
              </a:ext>
            </a:extLst>
          </p:cNvPr>
          <p:cNvSpPr txBox="1"/>
          <p:nvPr/>
        </p:nvSpPr>
        <p:spPr>
          <a:xfrm>
            <a:off x="235640" y="4717929"/>
            <a:ext cx="233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Alça de mira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38A80A2E-7290-4C3D-B2AD-5F2343B93253}"/>
              </a:ext>
            </a:extLst>
          </p:cNvPr>
          <p:cNvSpPr txBox="1"/>
          <p:nvPr/>
        </p:nvSpPr>
        <p:spPr>
          <a:xfrm>
            <a:off x="6689513" y="195922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1F8E02D5-7A6A-4B9A-8EA7-A0A8B0B4E8B9}"/>
              </a:ext>
            </a:extLst>
          </p:cNvPr>
          <p:cNvSpPr txBox="1"/>
          <p:nvPr/>
        </p:nvSpPr>
        <p:spPr>
          <a:xfrm>
            <a:off x="235639" y="5125706"/>
            <a:ext cx="4276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Seletor de tiro e segurança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F410FC3D-1C73-4437-B6BE-8C226F0CFD8F}"/>
              </a:ext>
            </a:extLst>
          </p:cNvPr>
          <p:cNvSpPr txBox="1"/>
          <p:nvPr/>
        </p:nvSpPr>
        <p:spPr>
          <a:xfrm>
            <a:off x="10344472" y="145516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E9D07642-4DC8-4B9F-AA72-58FB513E6E85}"/>
              </a:ext>
            </a:extLst>
          </p:cNvPr>
          <p:cNvSpPr txBox="1"/>
          <p:nvPr/>
        </p:nvSpPr>
        <p:spPr>
          <a:xfrm>
            <a:off x="197057" y="5515713"/>
            <a:ext cx="1866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Coronha</a:t>
            </a:r>
          </a:p>
        </p:txBody>
      </p:sp>
    </p:spTree>
    <p:extLst>
      <p:ext uri="{BB962C8B-B14F-4D97-AF65-F5344CB8AC3E}">
        <p14:creationId xmlns:p14="http://schemas.microsoft.com/office/powerpoint/2010/main" xmlns="" val="100500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70" y="1147009"/>
            <a:ext cx="12191986" cy="36388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3596D37E-E81F-40DC-BE13-82795DEE5C33}"/>
              </a:ext>
            </a:extLst>
          </p:cNvPr>
          <p:cNvSpPr txBox="1"/>
          <p:nvPr/>
        </p:nvSpPr>
        <p:spPr>
          <a:xfrm>
            <a:off x="4367808" y="155679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D0E9B8-EFD9-4F5D-B780-B25ABE8776C7}"/>
              </a:ext>
            </a:extLst>
          </p:cNvPr>
          <p:cNvSpPr txBox="1"/>
          <p:nvPr/>
        </p:nvSpPr>
        <p:spPr>
          <a:xfrm>
            <a:off x="191343" y="3898327"/>
            <a:ext cx="341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Alavanca de manejo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B504494-ACFA-4B2B-898F-1BD25B15A307}"/>
              </a:ext>
            </a:extLst>
          </p:cNvPr>
          <p:cNvSpPr txBox="1"/>
          <p:nvPr/>
        </p:nvSpPr>
        <p:spPr>
          <a:xfrm>
            <a:off x="6185457" y="1052736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7F7330-D40A-471F-9BFF-5D8E2E6829BD}"/>
              </a:ext>
            </a:extLst>
          </p:cNvPr>
          <p:cNvSpPr txBox="1"/>
          <p:nvPr/>
        </p:nvSpPr>
        <p:spPr>
          <a:xfrm>
            <a:off x="235640" y="4329214"/>
            <a:ext cx="4132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Tampa da caixa da culatra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8F7632C-1774-44F1-8F07-65307D2736C8}"/>
              </a:ext>
            </a:extLst>
          </p:cNvPr>
          <p:cNvSpPr txBox="1"/>
          <p:nvPr/>
        </p:nvSpPr>
        <p:spPr>
          <a:xfrm>
            <a:off x="7824192" y="80709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E5258B08-69A8-457A-8D76-DFBCB02B4567}"/>
              </a:ext>
            </a:extLst>
          </p:cNvPr>
          <p:cNvSpPr txBox="1"/>
          <p:nvPr/>
        </p:nvSpPr>
        <p:spPr>
          <a:xfrm>
            <a:off x="235640" y="4717929"/>
            <a:ext cx="233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Alça de mira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38A80A2E-7290-4C3D-B2AD-5F2343B93253}"/>
              </a:ext>
            </a:extLst>
          </p:cNvPr>
          <p:cNvSpPr txBox="1"/>
          <p:nvPr/>
        </p:nvSpPr>
        <p:spPr>
          <a:xfrm>
            <a:off x="6689513" y="195922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1F8E02D5-7A6A-4B9A-8EA7-A0A8B0B4E8B9}"/>
              </a:ext>
            </a:extLst>
          </p:cNvPr>
          <p:cNvSpPr txBox="1"/>
          <p:nvPr/>
        </p:nvSpPr>
        <p:spPr>
          <a:xfrm>
            <a:off x="235639" y="5125706"/>
            <a:ext cx="4276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Seletor de tiro e segurança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F410FC3D-1C73-4437-B6BE-8C226F0CFD8F}"/>
              </a:ext>
            </a:extLst>
          </p:cNvPr>
          <p:cNvSpPr txBox="1"/>
          <p:nvPr/>
        </p:nvSpPr>
        <p:spPr>
          <a:xfrm>
            <a:off x="10344472" y="145516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E9D07642-4DC8-4B9F-AA72-58FB513E6E85}"/>
              </a:ext>
            </a:extLst>
          </p:cNvPr>
          <p:cNvSpPr txBox="1"/>
          <p:nvPr/>
        </p:nvSpPr>
        <p:spPr>
          <a:xfrm>
            <a:off x="197057" y="5515713"/>
            <a:ext cx="1866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Coronha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E67E804-EF13-4888-8C7B-285F070053CE}"/>
              </a:ext>
            </a:extLst>
          </p:cNvPr>
          <p:cNvSpPr txBox="1"/>
          <p:nvPr/>
        </p:nvSpPr>
        <p:spPr>
          <a:xfrm>
            <a:off x="8184232" y="289532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E4AD8E62-81E6-429C-BD2E-580DD5BB905C}"/>
              </a:ext>
            </a:extLst>
          </p:cNvPr>
          <p:cNvSpPr txBox="1"/>
          <p:nvPr/>
        </p:nvSpPr>
        <p:spPr>
          <a:xfrm>
            <a:off x="227321" y="5946600"/>
            <a:ext cx="15398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Punho</a:t>
            </a:r>
          </a:p>
        </p:txBody>
      </p:sp>
    </p:spTree>
    <p:extLst>
      <p:ext uri="{BB962C8B-B14F-4D97-AF65-F5344CB8AC3E}">
        <p14:creationId xmlns:p14="http://schemas.microsoft.com/office/powerpoint/2010/main" xmlns="" val="36276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71" y="1147009"/>
            <a:ext cx="12191983" cy="36388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3596D37E-E81F-40DC-BE13-82795DEE5C33}"/>
              </a:ext>
            </a:extLst>
          </p:cNvPr>
          <p:cNvSpPr txBox="1"/>
          <p:nvPr/>
        </p:nvSpPr>
        <p:spPr>
          <a:xfrm>
            <a:off x="4367808" y="155679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D0E9B8-EFD9-4F5D-B780-B25ABE8776C7}"/>
              </a:ext>
            </a:extLst>
          </p:cNvPr>
          <p:cNvSpPr txBox="1"/>
          <p:nvPr/>
        </p:nvSpPr>
        <p:spPr>
          <a:xfrm>
            <a:off x="191343" y="3898327"/>
            <a:ext cx="341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Alavanca de manejo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B504494-ACFA-4B2B-898F-1BD25B15A307}"/>
              </a:ext>
            </a:extLst>
          </p:cNvPr>
          <p:cNvSpPr txBox="1"/>
          <p:nvPr/>
        </p:nvSpPr>
        <p:spPr>
          <a:xfrm>
            <a:off x="6185457" y="1052736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7F7330-D40A-471F-9BFF-5D8E2E6829BD}"/>
              </a:ext>
            </a:extLst>
          </p:cNvPr>
          <p:cNvSpPr txBox="1"/>
          <p:nvPr/>
        </p:nvSpPr>
        <p:spPr>
          <a:xfrm>
            <a:off x="235640" y="4329214"/>
            <a:ext cx="4132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Tampa da caixa da culatra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8F7632C-1774-44F1-8F07-65307D2736C8}"/>
              </a:ext>
            </a:extLst>
          </p:cNvPr>
          <p:cNvSpPr txBox="1"/>
          <p:nvPr/>
        </p:nvSpPr>
        <p:spPr>
          <a:xfrm>
            <a:off x="7824192" y="80709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E5258B08-69A8-457A-8D76-DFBCB02B4567}"/>
              </a:ext>
            </a:extLst>
          </p:cNvPr>
          <p:cNvSpPr txBox="1"/>
          <p:nvPr/>
        </p:nvSpPr>
        <p:spPr>
          <a:xfrm>
            <a:off x="235640" y="4717929"/>
            <a:ext cx="233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Alça de mira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38A80A2E-7290-4C3D-B2AD-5F2343B93253}"/>
              </a:ext>
            </a:extLst>
          </p:cNvPr>
          <p:cNvSpPr txBox="1"/>
          <p:nvPr/>
        </p:nvSpPr>
        <p:spPr>
          <a:xfrm>
            <a:off x="6689513" y="195922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1F8E02D5-7A6A-4B9A-8EA7-A0A8B0B4E8B9}"/>
              </a:ext>
            </a:extLst>
          </p:cNvPr>
          <p:cNvSpPr txBox="1"/>
          <p:nvPr/>
        </p:nvSpPr>
        <p:spPr>
          <a:xfrm>
            <a:off x="235639" y="5125706"/>
            <a:ext cx="4276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Seletor de tiro e segurança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F410FC3D-1C73-4437-B6BE-8C226F0CFD8F}"/>
              </a:ext>
            </a:extLst>
          </p:cNvPr>
          <p:cNvSpPr txBox="1"/>
          <p:nvPr/>
        </p:nvSpPr>
        <p:spPr>
          <a:xfrm>
            <a:off x="10344472" y="145516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E9D07642-4DC8-4B9F-AA72-58FB513E6E85}"/>
              </a:ext>
            </a:extLst>
          </p:cNvPr>
          <p:cNvSpPr txBox="1"/>
          <p:nvPr/>
        </p:nvSpPr>
        <p:spPr>
          <a:xfrm>
            <a:off x="197057" y="5515713"/>
            <a:ext cx="1866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Coronha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E67E804-EF13-4888-8C7B-285F070053CE}"/>
              </a:ext>
            </a:extLst>
          </p:cNvPr>
          <p:cNvSpPr txBox="1"/>
          <p:nvPr/>
        </p:nvSpPr>
        <p:spPr>
          <a:xfrm>
            <a:off x="8184232" y="289532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E4AD8E62-81E6-429C-BD2E-580DD5BB905C}"/>
              </a:ext>
            </a:extLst>
          </p:cNvPr>
          <p:cNvSpPr txBox="1"/>
          <p:nvPr/>
        </p:nvSpPr>
        <p:spPr>
          <a:xfrm>
            <a:off x="227321" y="5946600"/>
            <a:ext cx="15398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Punho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85C83CA2-972C-4FE1-B758-416561AEFE75}"/>
              </a:ext>
            </a:extLst>
          </p:cNvPr>
          <p:cNvSpPr txBox="1"/>
          <p:nvPr/>
        </p:nvSpPr>
        <p:spPr>
          <a:xfrm>
            <a:off x="6672064" y="304772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F9F09120-3EDD-4554-BB43-486E330F2CF4}"/>
              </a:ext>
            </a:extLst>
          </p:cNvPr>
          <p:cNvSpPr txBox="1"/>
          <p:nvPr/>
        </p:nvSpPr>
        <p:spPr>
          <a:xfrm>
            <a:off x="204044" y="6336607"/>
            <a:ext cx="18595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Gatilho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xmlns="" id="{E3A655C5-779A-44D1-BF62-42C1F89B33CA}"/>
              </a:ext>
            </a:extLst>
          </p:cNvPr>
          <p:cNvCxnSpPr>
            <a:cxnSpLocks/>
          </p:cNvCxnSpPr>
          <p:nvPr/>
        </p:nvCxnSpPr>
        <p:spPr>
          <a:xfrm flipH="1" flipV="1">
            <a:off x="6816080" y="2735623"/>
            <a:ext cx="144016" cy="4308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3356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71" y="1147009"/>
            <a:ext cx="12191983" cy="36388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3596D37E-E81F-40DC-BE13-82795DEE5C33}"/>
              </a:ext>
            </a:extLst>
          </p:cNvPr>
          <p:cNvSpPr txBox="1"/>
          <p:nvPr/>
        </p:nvSpPr>
        <p:spPr>
          <a:xfrm>
            <a:off x="4367808" y="155679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D0E9B8-EFD9-4F5D-B780-B25ABE8776C7}"/>
              </a:ext>
            </a:extLst>
          </p:cNvPr>
          <p:cNvSpPr txBox="1"/>
          <p:nvPr/>
        </p:nvSpPr>
        <p:spPr>
          <a:xfrm>
            <a:off x="191343" y="3898327"/>
            <a:ext cx="341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Alavanca de manejo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B504494-ACFA-4B2B-898F-1BD25B15A307}"/>
              </a:ext>
            </a:extLst>
          </p:cNvPr>
          <p:cNvSpPr txBox="1"/>
          <p:nvPr/>
        </p:nvSpPr>
        <p:spPr>
          <a:xfrm>
            <a:off x="6185457" y="1052736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7F7330-D40A-471F-9BFF-5D8E2E6829BD}"/>
              </a:ext>
            </a:extLst>
          </p:cNvPr>
          <p:cNvSpPr txBox="1"/>
          <p:nvPr/>
        </p:nvSpPr>
        <p:spPr>
          <a:xfrm>
            <a:off x="235640" y="4329214"/>
            <a:ext cx="4132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Tampa da caixa da culatra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8F7632C-1774-44F1-8F07-65307D2736C8}"/>
              </a:ext>
            </a:extLst>
          </p:cNvPr>
          <p:cNvSpPr txBox="1"/>
          <p:nvPr/>
        </p:nvSpPr>
        <p:spPr>
          <a:xfrm>
            <a:off x="7824192" y="80709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E5258B08-69A8-457A-8D76-DFBCB02B4567}"/>
              </a:ext>
            </a:extLst>
          </p:cNvPr>
          <p:cNvSpPr txBox="1"/>
          <p:nvPr/>
        </p:nvSpPr>
        <p:spPr>
          <a:xfrm>
            <a:off x="235640" y="4717929"/>
            <a:ext cx="233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Alça de mira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38A80A2E-7290-4C3D-B2AD-5F2343B93253}"/>
              </a:ext>
            </a:extLst>
          </p:cNvPr>
          <p:cNvSpPr txBox="1"/>
          <p:nvPr/>
        </p:nvSpPr>
        <p:spPr>
          <a:xfrm>
            <a:off x="6689513" y="195922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1F8E02D5-7A6A-4B9A-8EA7-A0A8B0B4E8B9}"/>
              </a:ext>
            </a:extLst>
          </p:cNvPr>
          <p:cNvSpPr txBox="1"/>
          <p:nvPr/>
        </p:nvSpPr>
        <p:spPr>
          <a:xfrm>
            <a:off x="235639" y="5125706"/>
            <a:ext cx="4276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Seletor de tiro e segurança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F410FC3D-1C73-4437-B6BE-8C226F0CFD8F}"/>
              </a:ext>
            </a:extLst>
          </p:cNvPr>
          <p:cNvSpPr txBox="1"/>
          <p:nvPr/>
        </p:nvSpPr>
        <p:spPr>
          <a:xfrm>
            <a:off x="10344472" y="145516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E9D07642-4DC8-4B9F-AA72-58FB513E6E85}"/>
              </a:ext>
            </a:extLst>
          </p:cNvPr>
          <p:cNvSpPr txBox="1"/>
          <p:nvPr/>
        </p:nvSpPr>
        <p:spPr>
          <a:xfrm>
            <a:off x="197057" y="5515713"/>
            <a:ext cx="1866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Coronha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E67E804-EF13-4888-8C7B-285F070053CE}"/>
              </a:ext>
            </a:extLst>
          </p:cNvPr>
          <p:cNvSpPr txBox="1"/>
          <p:nvPr/>
        </p:nvSpPr>
        <p:spPr>
          <a:xfrm>
            <a:off x="8184232" y="289532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E4AD8E62-81E6-429C-BD2E-580DD5BB905C}"/>
              </a:ext>
            </a:extLst>
          </p:cNvPr>
          <p:cNvSpPr txBox="1"/>
          <p:nvPr/>
        </p:nvSpPr>
        <p:spPr>
          <a:xfrm>
            <a:off x="227321" y="5946600"/>
            <a:ext cx="15398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Punho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85C83CA2-972C-4FE1-B758-416561AEFE75}"/>
              </a:ext>
            </a:extLst>
          </p:cNvPr>
          <p:cNvSpPr txBox="1"/>
          <p:nvPr/>
        </p:nvSpPr>
        <p:spPr>
          <a:xfrm>
            <a:off x="6672064" y="304772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F9F09120-3EDD-4554-BB43-486E330F2CF4}"/>
              </a:ext>
            </a:extLst>
          </p:cNvPr>
          <p:cNvSpPr txBox="1"/>
          <p:nvPr/>
        </p:nvSpPr>
        <p:spPr>
          <a:xfrm>
            <a:off x="204044" y="6336607"/>
            <a:ext cx="18595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Gatilho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xmlns="" id="{E3A655C5-779A-44D1-BF62-42C1F89B33CA}"/>
              </a:ext>
            </a:extLst>
          </p:cNvPr>
          <p:cNvCxnSpPr>
            <a:cxnSpLocks/>
          </p:cNvCxnSpPr>
          <p:nvPr/>
        </p:nvCxnSpPr>
        <p:spPr>
          <a:xfrm flipH="1" flipV="1">
            <a:off x="6816080" y="2735623"/>
            <a:ext cx="144016" cy="4308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A8EF9A73-987C-44FD-B027-9C49E53AB6FA}"/>
              </a:ext>
            </a:extLst>
          </p:cNvPr>
          <p:cNvSpPr txBox="1"/>
          <p:nvPr/>
        </p:nvSpPr>
        <p:spPr>
          <a:xfrm>
            <a:off x="6312024" y="369370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xmlns="" id="{7DA80833-B4DB-44D7-840F-B56B325AFA70}"/>
              </a:ext>
            </a:extLst>
          </p:cNvPr>
          <p:cNvCxnSpPr>
            <a:cxnSpLocks/>
          </p:cNvCxnSpPr>
          <p:nvPr/>
        </p:nvCxnSpPr>
        <p:spPr>
          <a:xfrm flipH="1" flipV="1">
            <a:off x="6567215" y="3047727"/>
            <a:ext cx="32841" cy="7647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F14EC6A1-46E2-49CE-AF17-F05EF06682C8}"/>
              </a:ext>
            </a:extLst>
          </p:cNvPr>
          <p:cNvSpPr txBox="1"/>
          <p:nvPr/>
        </p:nvSpPr>
        <p:spPr>
          <a:xfrm>
            <a:off x="5410288" y="5133884"/>
            <a:ext cx="2523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11 – Guarda mato</a:t>
            </a:r>
          </a:p>
        </p:txBody>
      </p:sp>
    </p:spTree>
    <p:extLst>
      <p:ext uri="{BB962C8B-B14F-4D97-AF65-F5344CB8AC3E}">
        <p14:creationId xmlns:p14="http://schemas.microsoft.com/office/powerpoint/2010/main" xmlns="" val="177799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72" y="1147009"/>
            <a:ext cx="12191980" cy="36388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3596D37E-E81F-40DC-BE13-82795DEE5C33}"/>
              </a:ext>
            </a:extLst>
          </p:cNvPr>
          <p:cNvSpPr txBox="1"/>
          <p:nvPr/>
        </p:nvSpPr>
        <p:spPr>
          <a:xfrm>
            <a:off x="4367808" y="155679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D0E9B8-EFD9-4F5D-B780-B25ABE8776C7}"/>
              </a:ext>
            </a:extLst>
          </p:cNvPr>
          <p:cNvSpPr txBox="1"/>
          <p:nvPr/>
        </p:nvSpPr>
        <p:spPr>
          <a:xfrm>
            <a:off x="191343" y="3898327"/>
            <a:ext cx="341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Alavanca de manejo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B504494-ACFA-4B2B-898F-1BD25B15A307}"/>
              </a:ext>
            </a:extLst>
          </p:cNvPr>
          <p:cNvSpPr txBox="1"/>
          <p:nvPr/>
        </p:nvSpPr>
        <p:spPr>
          <a:xfrm>
            <a:off x="6185457" y="1052736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7F7330-D40A-471F-9BFF-5D8E2E6829BD}"/>
              </a:ext>
            </a:extLst>
          </p:cNvPr>
          <p:cNvSpPr txBox="1"/>
          <p:nvPr/>
        </p:nvSpPr>
        <p:spPr>
          <a:xfrm>
            <a:off x="235640" y="4329214"/>
            <a:ext cx="4132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Tampa da caixa da culatra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8F7632C-1774-44F1-8F07-65307D2736C8}"/>
              </a:ext>
            </a:extLst>
          </p:cNvPr>
          <p:cNvSpPr txBox="1"/>
          <p:nvPr/>
        </p:nvSpPr>
        <p:spPr>
          <a:xfrm>
            <a:off x="7824192" y="80709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E5258B08-69A8-457A-8D76-DFBCB02B4567}"/>
              </a:ext>
            </a:extLst>
          </p:cNvPr>
          <p:cNvSpPr txBox="1"/>
          <p:nvPr/>
        </p:nvSpPr>
        <p:spPr>
          <a:xfrm>
            <a:off x="235640" y="4717929"/>
            <a:ext cx="233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Alça de mira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38A80A2E-7290-4C3D-B2AD-5F2343B93253}"/>
              </a:ext>
            </a:extLst>
          </p:cNvPr>
          <p:cNvSpPr txBox="1"/>
          <p:nvPr/>
        </p:nvSpPr>
        <p:spPr>
          <a:xfrm>
            <a:off x="6689513" y="195922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1F8E02D5-7A6A-4B9A-8EA7-A0A8B0B4E8B9}"/>
              </a:ext>
            </a:extLst>
          </p:cNvPr>
          <p:cNvSpPr txBox="1"/>
          <p:nvPr/>
        </p:nvSpPr>
        <p:spPr>
          <a:xfrm>
            <a:off x="235639" y="5125706"/>
            <a:ext cx="4276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Seletor de tiro e segurança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F410FC3D-1C73-4437-B6BE-8C226F0CFD8F}"/>
              </a:ext>
            </a:extLst>
          </p:cNvPr>
          <p:cNvSpPr txBox="1"/>
          <p:nvPr/>
        </p:nvSpPr>
        <p:spPr>
          <a:xfrm>
            <a:off x="10344472" y="145516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E9D07642-4DC8-4B9F-AA72-58FB513E6E85}"/>
              </a:ext>
            </a:extLst>
          </p:cNvPr>
          <p:cNvSpPr txBox="1"/>
          <p:nvPr/>
        </p:nvSpPr>
        <p:spPr>
          <a:xfrm>
            <a:off x="197057" y="5515713"/>
            <a:ext cx="1866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Coronha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E67E804-EF13-4888-8C7B-285F070053CE}"/>
              </a:ext>
            </a:extLst>
          </p:cNvPr>
          <p:cNvSpPr txBox="1"/>
          <p:nvPr/>
        </p:nvSpPr>
        <p:spPr>
          <a:xfrm>
            <a:off x="8184232" y="289532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E4AD8E62-81E6-429C-BD2E-580DD5BB905C}"/>
              </a:ext>
            </a:extLst>
          </p:cNvPr>
          <p:cNvSpPr txBox="1"/>
          <p:nvPr/>
        </p:nvSpPr>
        <p:spPr>
          <a:xfrm>
            <a:off x="227321" y="5946600"/>
            <a:ext cx="15398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Punho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85C83CA2-972C-4FE1-B758-416561AEFE75}"/>
              </a:ext>
            </a:extLst>
          </p:cNvPr>
          <p:cNvSpPr txBox="1"/>
          <p:nvPr/>
        </p:nvSpPr>
        <p:spPr>
          <a:xfrm>
            <a:off x="6672064" y="304772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F9F09120-3EDD-4554-BB43-486E330F2CF4}"/>
              </a:ext>
            </a:extLst>
          </p:cNvPr>
          <p:cNvSpPr txBox="1"/>
          <p:nvPr/>
        </p:nvSpPr>
        <p:spPr>
          <a:xfrm>
            <a:off x="204044" y="6336607"/>
            <a:ext cx="18595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Gatilho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xmlns="" id="{E3A655C5-779A-44D1-BF62-42C1F89B33CA}"/>
              </a:ext>
            </a:extLst>
          </p:cNvPr>
          <p:cNvCxnSpPr>
            <a:cxnSpLocks/>
          </p:cNvCxnSpPr>
          <p:nvPr/>
        </p:nvCxnSpPr>
        <p:spPr>
          <a:xfrm flipH="1" flipV="1">
            <a:off x="6816080" y="2735623"/>
            <a:ext cx="144016" cy="4308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A8EF9A73-987C-44FD-B027-9C49E53AB6FA}"/>
              </a:ext>
            </a:extLst>
          </p:cNvPr>
          <p:cNvSpPr txBox="1"/>
          <p:nvPr/>
        </p:nvSpPr>
        <p:spPr>
          <a:xfrm>
            <a:off x="6312024" y="369370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xmlns="" id="{7DA80833-B4DB-44D7-840F-B56B325AFA70}"/>
              </a:ext>
            </a:extLst>
          </p:cNvPr>
          <p:cNvCxnSpPr>
            <a:cxnSpLocks/>
          </p:cNvCxnSpPr>
          <p:nvPr/>
        </p:nvCxnSpPr>
        <p:spPr>
          <a:xfrm flipH="1" flipV="1">
            <a:off x="6567215" y="3047727"/>
            <a:ext cx="32841" cy="7647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F14EC6A1-46E2-49CE-AF17-F05EF06682C8}"/>
              </a:ext>
            </a:extLst>
          </p:cNvPr>
          <p:cNvSpPr txBox="1"/>
          <p:nvPr/>
        </p:nvSpPr>
        <p:spPr>
          <a:xfrm>
            <a:off x="5410288" y="5133884"/>
            <a:ext cx="2523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11 – Guarda mato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710B6470-C251-43D0-9BAF-D908CB72290D}"/>
              </a:ext>
            </a:extLst>
          </p:cNvPr>
          <p:cNvSpPr txBox="1"/>
          <p:nvPr/>
        </p:nvSpPr>
        <p:spPr>
          <a:xfrm>
            <a:off x="5897425" y="348556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xmlns="" id="{F1A747BB-4230-43F6-A312-3776A1F280FE}"/>
              </a:ext>
            </a:extLst>
          </p:cNvPr>
          <p:cNvCxnSpPr>
            <a:cxnSpLocks/>
          </p:cNvCxnSpPr>
          <p:nvPr/>
        </p:nvCxnSpPr>
        <p:spPr>
          <a:xfrm flipV="1">
            <a:off x="6185458" y="2895327"/>
            <a:ext cx="93725" cy="7090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xmlns="" id="{B7D228C9-16A0-4355-9AC8-9E1F1173512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6124309" y="2398766"/>
            <a:ext cx="61148" cy="10867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F1269078-1204-4A15-8CF0-9BBE81117BDC}"/>
              </a:ext>
            </a:extLst>
          </p:cNvPr>
          <p:cNvSpPr txBox="1"/>
          <p:nvPr/>
        </p:nvSpPr>
        <p:spPr>
          <a:xfrm>
            <a:off x="5410287" y="5550626"/>
            <a:ext cx="36380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12 – Retém do carregador</a:t>
            </a:r>
          </a:p>
        </p:txBody>
      </p:sp>
    </p:spTree>
    <p:extLst>
      <p:ext uri="{BB962C8B-B14F-4D97-AF65-F5344CB8AC3E}">
        <p14:creationId xmlns:p14="http://schemas.microsoft.com/office/powerpoint/2010/main" xmlns="" val="180105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72" y="1147009"/>
            <a:ext cx="12191980" cy="363888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3596D37E-E81F-40DC-BE13-82795DEE5C33}"/>
              </a:ext>
            </a:extLst>
          </p:cNvPr>
          <p:cNvSpPr txBox="1"/>
          <p:nvPr/>
        </p:nvSpPr>
        <p:spPr>
          <a:xfrm>
            <a:off x="4367808" y="155679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D0E9B8-EFD9-4F5D-B780-B25ABE8776C7}"/>
              </a:ext>
            </a:extLst>
          </p:cNvPr>
          <p:cNvSpPr txBox="1"/>
          <p:nvPr/>
        </p:nvSpPr>
        <p:spPr>
          <a:xfrm>
            <a:off x="191343" y="3898327"/>
            <a:ext cx="341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Alavanca de manejo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B504494-ACFA-4B2B-898F-1BD25B15A307}"/>
              </a:ext>
            </a:extLst>
          </p:cNvPr>
          <p:cNvSpPr txBox="1"/>
          <p:nvPr/>
        </p:nvSpPr>
        <p:spPr>
          <a:xfrm>
            <a:off x="6185457" y="1052736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7F7330-D40A-471F-9BFF-5D8E2E6829BD}"/>
              </a:ext>
            </a:extLst>
          </p:cNvPr>
          <p:cNvSpPr txBox="1"/>
          <p:nvPr/>
        </p:nvSpPr>
        <p:spPr>
          <a:xfrm>
            <a:off x="235640" y="4329214"/>
            <a:ext cx="4132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Tampa da caixa da culatra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8F7632C-1774-44F1-8F07-65307D2736C8}"/>
              </a:ext>
            </a:extLst>
          </p:cNvPr>
          <p:cNvSpPr txBox="1"/>
          <p:nvPr/>
        </p:nvSpPr>
        <p:spPr>
          <a:xfrm>
            <a:off x="7824192" y="80709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E5258B08-69A8-457A-8D76-DFBCB02B4567}"/>
              </a:ext>
            </a:extLst>
          </p:cNvPr>
          <p:cNvSpPr txBox="1"/>
          <p:nvPr/>
        </p:nvSpPr>
        <p:spPr>
          <a:xfrm>
            <a:off x="235640" y="4717929"/>
            <a:ext cx="233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Alça de mira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38A80A2E-7290-4C3D-B2AD-5F2343B93253}"/>
              </a:ext>
            </a:extLst>
          </p:cNvPr>
          <p:cNvSpPr txBox="1"/>
          <p:nvPr/>
        </p:nvSpPr>
        <p:spPr>
          <a:xfrm>
            <a:off x="6689513" y="195922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1F8E02D5-7A6A-4B9A-8EA7-A0A8B0B4E8B9}"/>
              </a:ext>
            </a:extLst>
          </p:cNvPr>
          <p:cNvSpPr txBox="1"/>
          <p:nvPr/>
        </p:nvSpPr>
        <p:spPr>
          <a:xfrm>
            <a:off x="235639" y="5125706"/>
            <a:ext cx="4276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Seletor de tiro e segurança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F410FC3D-1C73-4437-B6BE-8C226F0CFD8F}"/>
              </a:ext>
            </a:extLst>
          </p:cNvPr>
          <p:cNvSpPr txBox="1"/>
          <p:nvPr/>
        </p:nvSpPr>
        <p:spPr>
          <a:xfrm>
            <a:off x="10344472" y="145516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E9D07642-4DC8-4B9F-AA72-58FB513E6E85}"/>
              </a:ext>
            </a:extLst>
          </p:cNvPr>
          <p:cNvSpPr txBox="1"/>
          <p:nvPr/>
        </p:nvSpPr>
        <p:spPr>
          <a:xfrm>
            <a:off x="197057" y="5515713"/>
            <a:ext cx="1866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Coronha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E67E804-EF13-4888-8C7B-285F070053CE}"/>
              </a:ext>
            </a:extLst>
          </p:cNvPr>
          <p:cNvSpPr txBox="1"/>
          <p:nvPr/>
        </p:nvSpPr>
        <p:spPr>
          <a:xfrm>
            <a:off x="8184232" y="289532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E4AD8E62-81E6-429C-BD2E-580DD5BB905C}"/>
              </a:ext>
            </a:extLst>
          </p:cNvPr>
          <p:cNvSpPr txBox="1"/>
          <p:nvPr/>
        </p:nvSpPr>
        <p:spPr>
          <a:xfrm>
            <a:off x="227321" y="5946600"/>
            <a:ext cx="15398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Punho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85C83CA2-972C-4FE1-B758-416561AEFE75}"/>
              </a:ext>
            </a:extLst>
          </p:cNvPr>
          <p:cNvSpPr txBox="1"/>
          <p:nvPr/>
        </p:nvSpPr>
        <p:spPr>
          <a:xfrm>
            <a:off x="6672064" y="304772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F9F09120-3EDD-4554-BB43-486E330F2CF4}"/>
              </a:ext>
            </a:extLst>
          </p:cNvPr>
          <p:cNvSpPr txBox="1"/>
          <p:nvPr/>
        </p:nvSpPr>
        <p:spPr>
          <a:xfrm>
            <a:off x="204044" y="6336607"/>
            <a:ext cx="18595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Gatilho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xmlns="" id="{E3A655C5-779A-44D1-BF62-42C1F89B33CA}"/>
              </a:ext>
            </a:extLst>
          </p:cNvPr>
          <p:cNvCxnSpPr>
            <a:cxnSpLocks/>
          </p:cNvCxnSpPr>
          <p:nvPr/>
        </p:nvCxnSpPr>
        <p:spPr>
          <a:xfrm flipH="1" flipV="1">
            <a:off x="6816080" y="2735623"/>
            <a:ext cx="144016" cy="4308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A8EF9A73-987C-44FD-B027-9C49E53AB6FA}"/>
              </a:ext>
            </a:extLst>
          </p:cNvPr>
          <p:cNvSpPr txBox="1"/>
          <p:nvPr/>
        </p:nvSpPr>
        <p:spPr>
          <a:xfrm>
            <a:off x="6312024" y="369370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xmlns="" id="{7DA80833-B4DB-44D7-840F-B56B325AFA70}"/>
              </a:ext>
            </a:extLst>
          </p:cNvPr>
          <p:cNvCxnSpPr>
            <a:cxnSpLocks/>
          </p:cNvCxnSpPr>
          <p:nvPr/>
        </p:nvCxnSpPr>
        <p:spPr>
          <a:xfrm flipH="1" flipV="1">
            <a:off x="6567215" y="3047727"/>
            <a:ext cx="32841" cy="7647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F14EC6A1-46E2-49CE-AF17-F05EF06682C8}"/>
              </a:ext>
            </a:extLst>
          </p:cNvPr>
          <p:cNvSpPr txBox="1"/>
          <p:nvPr/>
        </p:nvSpPr>
        <p:spPr>
          <a:xfrm>
            <a:off x="5410288" y="5133884"/>
            <a:ext cx="2523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11 – Guarda mato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710B6470-C251-43D0-9BAF-D908CB72290D}"/>
              </a:ext>
            </a:extLst>
          </p:cNvPr>
          <p:cNvSpPr txBox="1"/>
          <p:nvPr/>
        </p:nvSpPr>
        <p:spPr>
          <a:xfrm>
            <a:off x="5897425" y="348556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xmlns="" id="{F1A747BB-4230-43F6-A312-3776A1F280FE}"/>
              </a:ext>
            </a:extLst>
          </p:cNvPr>
          <p:cNvCxnSpPr>
            <a:cxnSpLocks/>
          </p:cNvCxnSpPr>
          <p:nvPr/>
        </p:nvCxnSpPr>
        <p:spPr>
          <a:xfrm flipV="1">
            <a:off x="6185458" y="2895327"/>
            <a:ext cx="93725" cy="7090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xmlns="" id="{B7D228C9-16A0-4355-9AC8-9E1F1173512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6124309" y="2398766"/>
            <a:ext cx="61148" cy="10867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F1269078-1204-4A15-8CF0-9BBE81117BDC}"/>
              </a:ext>
            </a:extLst>
          </p:cNvPr>
          <p:cNvSpPr txBox="1"/>
          <p:nvPr/>
        </p:nvSpPr>
        <p:spPr>
          <a:xfrm>
            <a:off x="5410287" y="5550626"/>
            <a:ext cx="36380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12 – Retém do carregador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13EF4626-2ED3-4CF3-B93B-2BE06779D9F8}"/>
              </a:ext>
            </a:extLst>
          </p:cNvPr>
          <p:cNvSpPr txBox="1"/>
          <p:nvPr/>
        </p:nvSpPr>
        <p:spPr>
          <a:xfrm>
            <a:off x="4396252" y="2439340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F194EE88-A9CD-4A41-B22A-3468EC3B8131}"/>
              </a:ext>
            </a:extLst>
          </p:cNvPr>
          <p:cNvSpPr txBox="1"/>
          <p:nvPr/>
        </p:nvSpPr>
        <p:spPr>
          <a:xfrm>
            <a:off x="5389214" y="5911091"/>
            <a:ext cx="43739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13 – Alojamento do carregador</a:t>
            </a:r>
          </a:p>
        </p:txBody>
      </p:sp>
    </p:spTree>
    <p:extLst>
      <p:ext uri="{BB962C8B-B14F-4D97-AF65-F5344CB8AC3E}">
        <p14:creationId xmlns:p14="http://schemas.microsoft.com/office/powerpoint/2010/main" xmlns="" val="420087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304D7338-BFC4-4DB5-AA89-0BCA18D815E8}"/>
              </a:ext>
            </a:extLst>
          </p:cNvPr>
          <p:cNvSpPr/>
          <p:nvPr/>
        </p:nvSpPr>
        <p:spPr>
          <a:xfrm>
            <a:off x="1559496" y="908720"/>
            <a:ext cx="10405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i="1" dirty="0"/>
              <a:t>“artefato que tem por objetivo </a:t>
            </a:r>
            <a:r>
              <a:rPr lang="pt-BR" sz="3200" i="1" dirty="0">
                <a:solidFill>
                  <a:srgbClr val="FF0000"/>
                </a:solidFill>
              </a:rPr>
              <a:t>causar dano</a:t>
            </a:r>
            <a:r>
              <a:rPr lang="pt-BR" sz="3200" i="1" dirty="0"/>
              <a:t>, </a:t>
            </a:r>
            <a:r>
              <a:rPr lang="pt-BR" sz="3200" i="1" dirty="0">
                <a:solidFill>
                  <a:srgbClr val="FF0000"/>
                </a:solidFill>
              </a:rPr>
              <a:t>permanente</a:t>
            </a:r>
            <a:r>
              <a:rPr lang="pt-BR" sz="3200" i="1" dirty="0"/>
              <a:t> ou </a:t>
            </a:r>
            <a:r>
              <a:rPr lang="pt-BR" sz="3200" i="1" dirty="0">
                <a:solidFill>
                  <a:srgbClr val="FF0000"/>
                </a:solidFill>
              </a:rPr>
              <a:t>não</a:t>
            </a:r>
            <a:r>
              <a:rPr lang="pt-BR" sz="3200" i="1" dirty="0"/>
              <a:t>, a seres vivos e coisas”. </a:t>
            </a:r>
            <a:r>
              <a:rPr lang="pt-BR" sz="3200" dirty="0"/>
              <a:t>(BRASIL. 2000.)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8E9B332-BF46-4102-A6E1-1601E80D84A0}"/>
              </a:ext>
            </a:extLst>
          </p:cNvPr>
          <p:cNvSpPr/>
          <p:nvPr/>
        </p:nvSpPr>
        <p:spPr>
          <a:xfrm>
            <a:off x="4649180" y="114600"/>
            <a:ext cx="2893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u="sng" dirty="0"/>
              <a:t>INTRODUÇÃO</a:t>
            </a:r>
            <a:endParaRPr lang="pt-BR" sz="3600" u="sng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8C5DE73-D252-4F23-9E93-D91AD8362243}"/>
              </a:ext>
            </a:extLst>
          </p:cNvPr>
          <p:cNvSpPr/>
          <p:nvPr/>
        </p:nvSpPr>
        <p:spPr>
          <a:xfrm>
            <a:off x="262525" y="908720"/>
            <a:ext cx="1412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u="sng" dirty="0"/>
              <a:t>ARMA</a:t>
            </a:r>
            <a:r>
              <a:rPr lang="pt-BR" sz="3200" dirty="0"/>
              <a:t>: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xmlns="" id="{640D1DBD-32EA-4AE6-8878-835025A4FAA8}"/>
              </a:ext>
            </a:extLst>
          </p:cNvPr>
          <p:cNvSpPr txBox="1">
            <a:spLocks/>
          </p:cNvSpPr>
          <p:nvPr/>
        </p:nvSpPr>
        <p:spPr>
          <a:xfrm>
            <a:off x="227348" y="2167409"/>
            <a:ext cx="2715354" cy="7200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b="1" u="sng" dirty="0"/>
              <a:t>Arma de fogo: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xmlns="" id="{9713C4D4-2BC0-45E9-AA16-D056025973BF}"/>
              </a:ext>
            </a:extLst>
          </p:cNvPr>
          <p:cNvSpPr txBox="1">
            <a:spLocks/>
          </p:cNvSpPr>
          <p:nvPr/>
        </p:nvSpPr>
        <p:spPr>
          <a:xfrm>
            <a:off x="227348" y="2887488"/>
            <a:ext cx="5235634" cy="36985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None/>
            </a:pPr>
            <a:r>
              <a:rPr lang="pt-BR" sz="2600" dirty="0"/>
              <a:t>arma que </a:t>
            </a:r>
            <a:r>
              <a:rPr lang="pt-BR" sz="2600" dirty="0">
                <a:solidFill>
                  <a:srgbClr val="FF0000"/>
                </a:solidFill>
              </a:rPr>
              <a:t>arremessa projéteis</a:t>
            </a:r>
            <a:r>
              <a:rPr lang="pt-BR" sz="2600" dirty="0"/>
              <a:t> empregando a </a:t>
            </a:r>
            <a:r>
              <a:rPr lang="pt-BR" sz="2600" dirty="0">
                <a:solidFill>
                  <a:srgbClr val="FF0000"/>
                </a:solidFill>
              </a:rPr>
              <a:t>força expansiva dos gases</a:t>
            </a:r>
            <a:r>
              <a:rPr lang="pt-BR" sz="2600" dirty="0"/>
              <a:t> gerados pela combustão de um propelente confinado em uma câmara que, normalmente, está solidária a um cano que tem a função de propiciar </a:t>
            </a:r>
            <a:r>
              <a:rPr lang="pt-BR" sz="2600" dirty="0">
                <a:solidFill>
                  <a:srgbClr val="FF0000"/>
                </a:solidFill>
              </a:rPr>
              <a:t>continuidade</a:t>
            </a:r>
            <a:r>
              <a:rPr lang="pt-BR" sz="2600" dirty="0"/>
              <a:t> à combustão do propelente, além de </a:t>
            </a:r>
            <a:r>
              <a:rPr lang="pt-BR" sz="2600" dirty="0">
                <a:solidFill>
                  <a:srgbClr val="FF0000"/>
                </a:solidFill>
              </a:rPr>
              <a:t>direção</a:t>
            </a:r>
            <a:r>
              <a:rPr lang="pt-BR" sz="2600" dirty="0"/>
              <a:t> e estabilidade ao projétil;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4D027A1-C384-403E-8DBA-681FA9882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2024" y="2721682"/>
            <a:ext cx="5276108" cy="369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9540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74" y="1147009"/>
            <a:ext cx="12191976" cy="363888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48E2D6E-778C-4D5E-86AC-E9E903BB81FE}"/>
              </a:ext>
            </a:extLst>
          </p:cNvPr>
          <p:cNvSpPr txBox="1"/>
          <p:nvPr/>
        </p:nvSpPr>
        <p:spPr>
          <a:xfrm>
            <a:off x="191344" y="1628800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FAA6BAA9-E52A-4776-BFCE-3C49663D4E05}"/>
              </a:ext>
            </a:extLst>
          </p:cNvPr>
          <p:cNvSpPr txBox="1"/>
          <p:nvPr/>
        </p:nvSpPr>
        <p:spPr>
          <a:xfrm>
            <a:off x="191343" y="2735623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447CB90-F079-47FF-9B3C-212832FB5568}"/>
              </a:ext>
            </a:extLst>
          </p:cNvPr>
          <p:cNvSpPr txBox="1"/>
          <p:nvPr/>
        </p:nvSpPr>
        <p:spPr>
          <a:xfrm>
            <a:off x="1199456" y="10231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1141087-D2A6-4374-9E83-C41242C633E4}"/>
              </a:ext>
            </a:extLst>
          </p:cNvPr>
          <p:cNvSpPr txBox="1"/>
          <p:nvPr/>
        </p:nvSpPr>
        <p:spPr>
          <a:xfrm>
            <a:off x="235640" y="3125860"/>
            <a:ext cx="2592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 – Massa de mira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83E0775-517C-432F-A7A6-4C634FDAEDFF}"/>
              </a:ext>
            </a:extLst>
          </p:cNvPr>
          <p:cNvSpPr txBox="1"/>
          <p:nvPr/>
        </p:nvSpPr>
        <p:spPr>
          <a:xfrm>
            <a:off x="3089113" y="1175519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B6A1830-D97C-4EEC-B222-6B39EC5814B6}"/>
              </a:ext>
            </a:extLst>
          </p:cNvPr>
          <p:cNvSpPr txBox="1"/>
          <p:nvPr/>
        </p:nvSpPr>
        <p:spPr>
          <a:xfrm>
            <a:off x="240771" y="3511496"/>
            <a:ext cx="2331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 – Guarda mão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3596D37E-E81F-40DC-BE13-82795DEE5C33}"/>
              </a:ext>
            </a:extLst>
          </p:cNvPr>
          <p:cNvSpPr txBox="1"/>
          <p:nvPr/>
        </p:nvSpPr>
        <p:spPr>
          <a:xfrm>
            <a:off x="4367808" y="155679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D0E9B8-EFD9-4F5D-B780-B25ABE8776C7}"/>
              </a:ext>
            </a:extLst>
          </p:cNvPr>
          <p:cNvSpPr txBox="1"/>
          <p:nvPr/>
        </p:nvSpPr>
        <p:spPr>
          <a:xfrm>
            <a:off x="191343" y="3898327"/>
            <a:ext cx="341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– Alavanca de manejo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B504494-ACFA-4B2B-898F-1BD25B15A307}"/>
              </a:ext>
            </a:extLst>
          </p:cNvPr>
          <p:cNvSpPr txBox="1"/>
          <p:nvPr/>
        </p:nvSpPr>
        <p:spPr>
          <a:xfrm>
            <a:off x="6185457" y="1052736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7F7330-D40A-471F-9BFF-5D8E2E6829BD}"/>
              </a:ext>
            </a:extLst>
          </p:cNvPr>
          <p:cNvSpPr txBox="1"/>
          <p:nvPr/>
        </p:nvSpPr>
        <p:spPr>
          <a:xfrm>
            <a:off x="235640" y="4329214"/>
            <a:ext cx="4132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5 – Tampa da caixa da culatra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8F7632C-1774-44F1-8F07-65307D2736C8}"/>
              </a:ext>
            </a:extLst>
          </p:cNvPr>
          <p:cNvSpPr txBox="1"/>
          <p:nvPr/>
        </p:nvSpPr>
        <p:spPr>
          <a:xfrm>
            <a:off x="7824192" y="807095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E5258B08-69A8-457A-8D76-DFBCB02B4567}"/>
              </a:ext>
            </a:extLst>
          </p:cNvPr>
          <p:cNvSpPr txBox="1"/>
          <p:nvPr/>
        </p:nvSpPr>
        <p:spPr>
          <a:xfrm>
            <a:off x="235640" y="4717929"/>
            <a:ext cx="233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6 – Alça de mira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38A80A2E-7290-4C3D-B2AD-5F2343B93253}"/>
              </a:ext>
            </a:extLst>
          </p:cNvPr>
          <p:cNvSpPr txBox="1"/>
          <p:nvPr/>
        </p:nvSpPr>
        <p:spPr>
          <a:xfrm>
            <a:off x="6689513" y="1959223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1F8E02D5-7A6A-4B9A-8EA7-A0A8B0B4E8B9}"/>
              </a:ext>
            </a:extLst>
          </p:cNvPr>
          <p:cNvSpPr txBox="1"/>
          <p:nvPr/>
        </p:nvSpPr>
        <p:spPr>
          <a:xfrm>
            <a:off x="235639" y="5125706"/>
            <a:ext cx="4276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7 – Seletor de tiro e segurança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F410FC3D-1C73-4437-B6BE-8C226F0CFD8F}"/>
              </a:ext>
            </a:extLst>
          </p:cNvPr>
          <p:cNvSpPr txBox="1"/>
          <p:nvPr/>
        </p:nvSpPr>
        <p:spPr>
          <a:xfrm>
            <a:off x="10344472" y="145516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E9D07642-4DC8-4B9F-AA72-58FB513E6E85}"/>
              </a:ext>
            </a:extLst>
          </p:cNvPr>
          <p:cNvSpPr txBox="1"/>
          <p:nvPr/>
        </p:nvSpPr>
        <p:spPr>
          <a:xfrm>
            <a:off x="197057" y="5515713"/>
            <a:ext cx="1866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8 – Coronha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4E67E804-EF13-4888-8C7B-285F070053CE}"/>
              </a:ext>
            </a:extLst>
          </p:cNvPr>
          <p:cNvSpPr txBox="1"/>
          <p:nvPr/>
        </p:nvSpPr>
        <p:spPr>
          <a:xfrm>
            <a:off x="8184232" y="2895327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E4AD8E62-81E6-429C-BD2E-580DD5BB905C}"/>
              </a:ext>
            </a:extLst>
          </p:cNvPr>
          <p:cNvSpPr txBox="1"/>
          <p:nvPr/>
        </p:nvSpPr>
        <p:spPr>
          <a:xfrm>
            <a:off x="227321" y="5946600"/>
            <a:ext cx="15398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9 – Punho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85C83CA2-972C-4FE1-B758-416561AEFE75}"/>
              </a:ext>
            </a:extLst>
          </p:cNvPr>
          <p:cNvSpPr txBox="1"/>
          <p:nvPr/>
        </p:nvSpPr>
        <p:spPr>
          <a:xfrm>
            <a:off x="6672064" y="304772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F9F09120-3EDD-4554-BB43-486E330F2CF4}"/>
              </a:ext>
            </a:extLst>
          </p:cNvPr>
          <p:cNvSpPr txBox="1"/>
          <p:nvPr/>
        </p:nvSpPr>
        <p:spPr>
          <a:xfrm>
            <a:off x="204044" y="6336607"/>
            <a:ext cx="18595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10 – Gatilho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xmlns="" id="{E3A655C5-779A-44D1-BF62-42C1F89B33CA}"/>
              </a:ext>
            </a:extLst>
          </p:cNvPr>
          <p:cNvCxnSpPr>
            <a:cxnSpLocks/>
          </p:cNvCxnSpPr>
          <p:nvPr/>
        </p:nvCxnSpPr>
        <p:spPr>
          <a:xfrm flipH="1" flipV="1">
            <a:off x="6816080" y="2735623"/>
            <a:ext cx="144016" cy="4308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A8EF9A73-987C-44FD-B027-9C49E53AB6FA}"/>
              </a:ext>
            </a:extLst>
          </p:cNvPr>
          <p:cNvSpPr txBox="1"/>
          <p:nvPr/>
        </p:nvSpPr>
        <p:spPr>
          <a:xfrm>
            <a:off x="6312024" y="369370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xmlns="" id="{7DA80833-B4DB-44D7-840F-B56B325AFA70}"/>
              </a:ext>
            </a:extLst>
          </p:cNvPr>
          <p:cNvCxnSpPr>
            <a:cxnSpLocks/>
          </p:cNvCxnSpPr>
          <p:nvPr/>
        </p:nvCxnSpPr>
        <p:spPr>
          <a:xfrm flipH="1" flipV="1">
            <a:off x="6567215" y="3047727"/>
            <a:ext cx="32841" cy="7647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F14EC6A1-46E2-49CE-AF17-F05EF06682C8}"/>
              </a:ext>
            </a:extLst>
          </p:cNvPr>
          <p:cNvSpPr txBox="1"/>
          <p:nvPr/>
        </p:nvSpPr>
        <p:spPr>
          <a:xfrm>
            <a:off x="5410288" y="5133884"/>
            <a:ext cx="2523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11 – Guarda mato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710B6470-C251-43D0-9BAF-D908CB72290D}"/>
              </a:ext>
            </a:extLst>
          </p:cNvPr>
          <p:cNvSpPr txBox="1"/>
          <p:nvPr/>
        </p:nvSpPr>
        <p:spPr>
          <a:xfrm>
            <a:off x="5897425" y="348556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xmlns="" id="{F1A747BB-4230-43F6-A312-3776A1F280FE}"/>
              </a:ext>
            </a:extLst>
          </p:cNvPr>
          <p:cNvCxnSpPr>
            <a:cxnSpLocks/>
          </p:cNvCxnSpPr>
          <p:nvPr/>
        </p:nvCxnSpPr>
        <p:spPr>
          <a:xfrm flipV="1">
            <a:off x="6185458" y="2895327"/>
            <a:ext cx="93725" cy="7090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xmlns="" id="{B7D228C9-16A0-4355-9AC8-9E1F1173512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6124309" y="2398766"/>
            <a:ext cx="61148" cy="10867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F1269078-1204-4A15-8CF0-9BBE81117BDC}"/>
              </a:ext>
            </a:extLst>
          </p:cNvPr>
          <p:cNvSpPr txBox="1"/>
          <p:nvPr/>
        </p:nvSpPr>
        <p:spPr>
          <a:xfrm>
            <a:off x="5410287" y="5550626"/>
            <a:ext cx="36380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12 – Retém do carregador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13EF4626-2ED3-4CF3-B93B-2BE06779D9F8}"/>
              </a:ext>
            </a:extLst>
          </p:cNvPr>
          <p:cNvSpPr txBox="1"/>
          <p:nvPr/>
        </p:nvSpPr>
        <p:spPr>
          <a:xfrm>
            <a:off x="4396252" y="2439340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F194EE88-A9CD-4A41-B22A-3468EC3B8131}"/>
              </a:ext>
            </a:extLst>
          </p:cNvPr>
          <p:cNvSpPr txBox="1"/>
          <p:nvPr/>
        </p:nvSpPr>
        <p:spPr>
          <a:xfrm>
            <a:off x="5389214" y="5911091"/>
            <a:ext cx="43739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13 – Alojamento do carregador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xmlns="" id="{11380760-0C0C-4F45-A3A7-D5E871B5EBB8}"/>
              </a:ext>
            </a:extLst>
          </p:cNvPr>
          <p:cNvSpPr txBox="1"/>
          <p:nvPr/>
        </p:nvSpPr>
        <p:spPr>
          <a:xfrm>
            <a:off x="4439946" y="3429000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F4D802B3-CE8C-43DB-BCAA-9463A102FCCA}"/>
              </a:ext>
            </a:extLst>
          </p:cNvPr>
          <p:cNvSpPr txBox="1"/>
          <p:nvPr/>
        </p:nvSpPr>
        <p:spPr>
          <a:xfrm>
            <a:off x="5454575" y="6327833"/>
            <a:ext cx="2290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14 –Carregador</a:t>
            </a:r>
          </a:p>
        </p:txBody>
      </p:sp>
    </p:spTree>
    <p:extLst>
      <p:ext uri="{BB962C8B-B14F-4D97-AF65-F5344CB8AC3E}">
        <p14:creationId xmlns:p14="http://schemas.microsoft.com/office/powerpoint/2010/main" xmlns="" val="290123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28" y="1590312"/>
            <a:ext cx="12135267" cy="3638888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D683EDB7-9287-4C0B-8A74-4DE680FB4B0C}"/>
              </a:ext>
            </a:extLst>
          </p:cNvPr>
          <p:cNvSpPr/>
          <p:nvPr/>
        </p:nvSpPr>
        <p:spPr>
          <a:xfrm>
            <a:off x="4879928" y="1090633"/>
            <a:ext cx="2611615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Lado direito</a:t>
            </a:r>
          </a:p>
        </p:txBody>
      </p:sp>
    </p:spTree>
    <p:extLst>
      <p:ext uri="{BB962C8B-B14F-4D97-AF65-F5344CB8AC3E}">
        <p14:creationId xmlns:p14="http://schemas.microsoft.com/office/powerpoint/2010/main" xmlns="" val="198736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28" y="1590312"/>
            <a:ext cx="12135267" cy="3638887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D683EDB7-9287-4C0B-8A74-4DE680FB4B0C}"/>
              </a:ext>
            </a:extLst>
          </p:cNvPr>
          <p:cNvSpPr/>
          <p:nvPr/>
        </p:nvSpPr>
        <p:spPr>
          <a:xfrm>
            <a:off x="4879928" y="1090633"/>
            <a:ext cx="2611615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Lado direito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05FACC21-32A9-4D10-9B8E-F880985BFDC0}"/>
              </a:ext>
            </a:extLst>
          </p:cNvPr>
          <p:cNvSpPr txBox="1"/>
          <p:nvPr/>
        </p:nvSpPr>
        <p:spPr>
          <a:xfrm>
            <a:off x="10793969" y="1844824"/>
            <a:ext cx="5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53FDF5-29AE-4FCA-8FDB-AE38345BE6E4}"/>
              </a:ext>
            </a:extLst>
          </p:cNvPr>
          <p:cNvSpPr txBox="1"/>
          <p:nvPr/>
        </p:nvSpPr>
        <p:spPr>
          <a:xfrm>
            <a:off x="8544273" y="4221088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15 – Zarelho</a:t>
            </a:r>
          </a:p>
        </p:txBody>
      </p:sp>
    </p:spTree>
    <p:extLst>
      <p:ext uri="{BB962C8B-B14F-4D97-AF65-F5344CB8AC3E}">
        <p14:creationId xmlns:p14="http://schemas.microsoft.com/office/powerpoint/2010/main" xmlns="" val="416600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30" y="1590312"/>
            <a:ext cx="12135263" cy="3638887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D683EDB7-9287-4C0B-8A74-4DE680FB4B0C}"/>
              </a:ext>
            </a:extLst>
          </p:cNvPr>
          <p:cNvSpPr/>
          <p:nvPr/>
        </p:nvSpPr>
        <p:spPr>
          <a:xfrm>
            <a:off x="4879928" y="1090633"/>
            <a:ext cx="2611615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Lado direito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05FACC21-32A9-4D10-9B8E-F880985BFDC0}"/>
              </a:ext>
            </a:extLst>
          </p:cNvPr>
          <p:cNvSpPr txBox="1"/>
          <p:nvPr/>
        </p:nvSpPr>
        <p:spPr>
          <a:xfrm>
            <a:off x="10793969" y="1844824"/>
            <a:ext cx="5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53FDF5-29AE-4FCA-8FDB-AE38345BE6E4}"/>
              </a:ext>
            </a:extLst>
          </p:cNvPr>
          <p:cNvSpPr txBox="1"/>
          <p:nvPr/>
        </p:nvSpPr>
        <p:spPr>
          <a:xfrm>
            <a:off x="8544273" y="4221088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15 – Zarelho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069A3462-197F-4B57-A031-5DBBDF6C25E1}"/>
              </a:ext>
            </a:extLst>
          </p:cNvPr>
          <p:cNvSpPr txBox="1"/>
          <p:nvPr/>
        </p:nvSpPr>
        <p:spPr>
          <a:xfrm>
            <a:off x="6384032" y="1997224"/>
            <a:ext cx="5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008EDEB-7180-4924-BF8F-1786D3E2DCB8}"/>
              </a:ext>
            </a:extLst>
          </p:cNvPr>
          <p:cNvSpPr txBox="1"/>
          <p:nvPr/>
        </p:nvSpPr>
        <p:spPr>
          <a:xfrm>
            <a:off x="8544272" y="4651975"/>
            <a:ext cx="3096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16 – Janela de ejeção</a:t>
            </a:r>
          </a:p>
        </p:txBody>
      </p:sp>
    </p:spTree>
    <p:extLst>
      <p:ext uri="{BB962C8B-B14F-4D97-AF65-F5344CB8AC3E}">
        <p14:creationId xmlns:p14="http://schemas.microsoft.com/office/powerpoint/2010/main" xmlns="" val="25787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30" y="1590312"/>
            <a:ext cx="12135263" cy="3638886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D683EDB7-9287-4C0B-8A74-4DE680FB4B0C}"/>
              </a:ext>
            </a:extLst>
          </p:cNvPr>
          <p:cNvSpPr/>
          <p:nvPr/>
        </p:nvSpPr>
        <p:spPr>
          <a:xfrm>
            <a:off x="4879928" y="1090633"/>
            <a:ext cx="2611615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Lado direito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05FACC21-32A9-4D10-9B8E-F880985BFDC0}"/>
              </a:ext>
            </a:extLst>
          </p:cNvPr>
          <p:cNvSpPr txBox="1"/>
          <p:nvPr/>
        </p:nvSpPr>
        <p:spPr>
          <a:xfrm>
            <a:off x="10793969" y="1844824"/>
            <a:ext cx="5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53FDF5-29AE-4FCA-8FDB-AE38345BE6E4}"/>
              </a:ext>
            </a:extLst>
          </p:cNvPr>
          <p:cNvSpPr txBox="1"/>
          <p:nvPr/>
        </p:nvSpPr>
        <p:spPr>
          <a:xfrm>
            <a:off x="8544273" y="4221088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15 – Zarelho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069A3462-197F-4B57-A031-5DBBDF6C25E1}"/>
              </a:ext>
            </a:extLst>
          </p:cNvPr>
          <p:cNvSpPr txBox="1"/>
          <p:nvPr/>
        </p:nvSpPr>
        <p:spPr>
          <a:xfrm>
            <a:off x="6384032" y="1997224"/>
            <a:ext cx="5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008EDEB-7180-4924-BF8F-1786D3E2DCB8}"/>
              </a:ext>
            </a:extLst>
          </p:cNvPr>
          <p:cNvSpPr txBox="1"/>
          <p:nvPr/>
        </p:nvSpPr>
        <p:spPr>
          <a:xfrm>
            <a:off x="8544272" y="4651975"/>
            <a:ext cx="3096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16 – Janela de ejeção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141FF69-344E-4FA4-AF40-D80A720DB739}"/>
              </a:ext>
            </a:extLst>
          </p:cNvPr>
          <p:cNvSpPr txBox="1"/>
          <p:nvPr/>
        </p:nvSpPr>
        <p:spPr>
          <a:xfrm>
            <a:off x="5303912" y="2031231"/>
            <a:ext cx="5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A6D9BDE2-DBB7-45C7-84B2-BC53FF339AD2}"/>
              </a:ext>
            </a:extLst>
          </p:cNvPr>
          <p:cNvSpPr txBox="1"/>
          <p:nvPr/>
        </p:nvSpPr>
        <p:spPr>
          <a:xfrm>
            <a:off x="8566588" y="5082862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17 – Defletor</a:t>
            </a:r>
          </a:p>
        </p:txBody>
      </p:sp>
    </p:spTree>
    <p:extLst>
      <p:ext uri="{BB962C8B-B14F-4D97-AF65-F5344CB8AC3E}">
        <p14:creationId xmlns:p14="http://schemas.microsoft.com/office/powerpoint/2010/main" xmlns="" val="9656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1531785" y="282827"/>
            <a:ext cx="9307902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CARABINA IMBEL MD97 - CALIBRE 5,56mm LC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500AEBB-4AA0-43BD-AB90-804B3697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31" y="1590312"/>
            <a:ext cx="12135260" cy="3638886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D683EDB7-9287-4C0B-8A74-4DE680FB4B0C}"/>
              </a:ext>
            </a:extLst>
          </p:cNvPr>
          <p:cNvSpPr/>
          <p:nvPr/>
        </p:nvSpPr>
        <p:spPr>
          <a:xfrm>
            <a:off x="4879928" y="1090633"/>
            <a:ext cx="2611615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Lado direito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05FACC21-32A9-4D10-9B8E-F880985BFDC0}"/>
              </a:ext>
            </a:extLst>
          </p:cNvPr>
          <p:cNvSpPr txBox="1"/>
          <p:nvPr/>
        </p:nvSpPr>
        <p:spPr>
          <a:xfrm>
            <a:off x="10793969" y="1844824"/>
            <a:ext cx="5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53FDF5-29AE-4FCA-8FDB-AE38345BE6E4}"/>
              </a:ext>
            </a:extLst>
          </p:cNvPr>
          <p:cNvSpPr txBox="1"/>
          <p:nvPr/>
        </p:nvSpPr>
        <p:spPr>
          <a:xfrm>
            <a:off x="8544273" y="4221088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15 – Zarelho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069A3462-197F-4B57-A031-5DBBDF6C25E1}"/>
              </a:ext>
            </a:extLst>
          </p:cNvPr>
          <p:cNvSpPr txBox="1"/>
          <p:nvPr/>
        </p:nvSpPr>
        <p:spPr>
          <a:xfrm>
            <a:off x="6384032" y="1997224"/>
            <a:ext cx="5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008EDEB-7180-4924-BF8F-1786D3E2DCB8}"/>
              </a:ext>
            </a:extLst>
          </p:cNvPr>
          <p:cNvSpPr txBox="1"/>
          <p:nvPr/>
        </p:nvSpPr>
        <p:spPr>
          <a:xfrm>
            <a:off x="8544272" y="4651975"/>
            <a:ext cx="3096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16 – Janela de ejeção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141FF69-344E-4FA4-AF40-D80A720DB739}"/>
              </a:ext>
            </a:extLst>
          </p:cNvPr>
          <p:cNvSpPr txBox="1"/>
          <p:nvPr/>
        </p:nvSpPr>
        <p:spPr>
          <a:xfrm>
            <a:off x="5303912" y="2031231"/>
            <a:ext cx="5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A6D9BDE2-DBB7-45C7-84B2-BC53FF339AD2}"/>
              </a:ext>
            </a:extLst>
          </p:cNvPr>
          <p:cNvSpPr txBox="1"/>
          <p:nvPr/>
        </p:nvSpPr>
        <p:spPr>
          <a:xfrm>
            <a:off x="8566588" y="5082862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17 – Defletor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E7B980A9-9C0D-49F2-83C5-DD10CFE7F654}"/>
              </a:ext>
            </a:extLst>
          </p:cNvPr>
          <p:cNvSpPr txBox="1"/>
          <p:nvPr/>
        </p:nvSpPr>
        <p:spPr>
          <a:xfrm>
            <a:off x="4241240" y="1556792"/>
            <a:ext cx="55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3947433-995C-4390-8E65-22CAFF43891A}"/>
              </a:ext>
            </a:extLst>
          </p:cNvPr>
          <p:cNvSpPr txBox="1"/>
          <p:nvPr/>
        </p:nvSpPr>
        <p:spPr>
          <a:xfrm>
            <a:off x="8544272" y="5513749"/>
            <a:ext cx="3137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18 – Trilhos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picatinny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3D38A6CE-74D2-4992-B39C-254D5547A8C2}"/>
              </a:ext>
            </a:extLst>
          </p:cNvPr>
          <p:cNvSpPr txBox="1"/>
          <p:nvPr/>
        </p:nvSpPr>
        <p:spPr>
          <a:xfrm>
            <a:off x="191990" y="2425979"/>
            <a:ext cx="3286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TAMANHO: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08028D23-6073-40CD-A0EE-22ECFEBD5A9C}"/>
              </a:ext>
            </a:extLst>
          </p:cNvPr>
          <p:cNvSpPr txBox="1"/>
          <p:nvPr/>
        </p:nvSpPr>
        <p:spPr>
          <a:xfrm>
            <a:off x="215831" y="2971339"/>
            <a:ext cx="3716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à PORTABILIDADE: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6626DF4A-0FB4-4B6C-A7B1-AE3393416E82}"/>
              </a:ext>
            </a:extLst>
          </p:cNvPr>
          <p:cNvSpPr txBox="1"/>
          <p:nvPr/>
        </p:nvSpPr>
        <p:spPr>
          <a:xfrm>
            <a:off x="191990" y="3503166"/>
            <a:ext cx="3196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EMPREGO: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F96C90F7-581B-4AEB-93C0-E91C15005293}"/>
              </a:ext>
            </a:extLst>
          </p:cNvPr>
          <p:cNvSpPr txBox="1"/>
          <p:nvPr/>
        </p:nvSpPr>
        <p:spPr>
          <a:xfrm>
            <a:off x="191990" y="4062170"/>
            <a:ext cx="4175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FUNCIONAMENTO: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5DB6ED92-77B2-4B36-9504-380527EAED48}"/>
              </a:ext>
            </a:extLst>
          </p:cNvPr>
          <p:cNvSpPr txBox="1"/>
          <p:nvPr/>
        </p:nvSpPr>
        <p:spPr>
          <a:xfrm>
            <a:off x="191990" y="4601094"/>
            <a:ext cx="368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à ALMA DO CANO: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FE474F91-E151-4623-933F-9D5E555811A4}"/>
              </a:ext>
            </a:extLst>
          </p:cNvPr>
          <p:cNvSpPr txBox="1"/>
          <p:nvPr/>
        </p:nvSpPr>
        <p:spPr>
          <a:xfrm>
            <a:off x="191344" y="5133083"/>
            <a:ext cx="5832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SISTEMA DE CARREGAMENTO: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EB0A058A-3B09-4042-80E5-69772B5F143C}"/>
              </a:ext>
            </a:extLst>
          </p:cNvPr>
          <p:cNvSpPr txBox="1"/>
          <p:nvPr/>
        </p:nvSpPr>
        <p:spPr>
          <a:xfrm>
            <a:off x="191990" y="5663009"/>
            <a:ext cx="5471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SISTEMA DE ACIONAMENTO: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43990657-5E97-499A-A0D6-21568071D113}"/>
              </a:ext>
            </a:extLst>
          </p:cNvPr>
          <p:cNvSpPr txBox="1"/>
          <p:nvPr/>
        </p:nvSpPr>
        <p:spPr>
          <a:xfrm>
            <a:off x="191990" y="6192936"/>
            <a:ext cx="48238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Quanto ao USO DO ARMAMENTO:</a:t>
            </a:r>
            <a:endParaRPr kumimoji="0" lang="pt-BR" sz="2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33FAB226-C9EF-491C-8846-7DC0AF66EB3B}"/>
              </a:ext>
            </a:extLst>
          </p:cNvPr>
          <p:cNvSpPr txBox="1"/>
          <p:nvPr/>
        </p:nvSpPr>
        <p:spPr>
          <a:xfrm>
            <a:off x="3339307" y="2420888"/>
            <a:ext cx="1244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LONGA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8D2D879A-A5E9-4630-91BF-46F88F81B9A3}"/>
              </a:ext>
            </a:extLst>
          </p:cNvPr>
          <p:cNvSpPr txBox="1"/>
          <p:nvPr/>
        </p:nvSpPr>
        <p:spPr>
          <a:xfrm>
            <a:off x="4092641" y="2941977"/>
            <a:ext cx="1643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PORTÁTIL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0AB96718-A06A-463D-8836-6D67DDA4E990}"/>
              </a:ext>
            </a:extLst>
          </p:cNvPr>
          <p:cNvSpPr txBox="1"/>
          <p:nvPr/>
        </p:nvSpPr>
        <p:spPr>
          <a:xfrm>
            <a:off x="3398755" y="3489706"/>
            <a:ext cx="1833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INDIVIDUAL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F7F8E40B-DDD1-4250-958E-7C22E185223D}"/>
              </a:ext>
            </a:extLst>
          </p:cNvPr>
          <p:cNvSpPr txBox="1"/>
          <p:nvPr/>
        </p:nvSpPr>
        <p:spPr>
          <a:xfrm>
            <a:off x="4437785" y="4054547"/>
            <a:ext cx="317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SEMI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AUTOMÁTICA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13445ACC-84EC-4CFC-A04A-9C94C7AA2AB7}"/>
              </a:ext>
            </a:extLst>
          </p:cNvPr>
          <p:cNvSpPr txBox="1"/>
          <p:nvPr/>
        </p:nvSpPr>
        <p:spPr>
          <a:xfrm>
            <a:off x="3910446" y="4596968"/>
            <a:ext cx="348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RAIADA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DESTRÓGIRA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79221356-D417-41F4-AB11-B0BACC83BC45}"/>
              </a:ext>
            </a:extLst>
          </p:cNvPr>
          <p:cNvSpPr txBox="1"/>
          <p:nvPr/>
        </p:nvSpPr>
        <p:spPr>
          <a:xfrm>
            <a:off x="5879976" y="5118335"/>
            <a:ext cx="61206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SEMI-AUTOMÁTICO E REPETIÇÃO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B79A5D6D-964D-4F01-92D7-69E9D6240731}"/>
              </a:ext>
            </a:extLst>
          </p:cNvPr>
          <p:cNvSpPr txBox="1"/>
          <p:nvPr/>
        </p:nvSpPr>
        <p:spPr>
          <a:xfrm>
            <a:off x="5734303" y="5648261"/>
            <a:ext cx="2881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AÇÃO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SIMPLES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DB43D24B-8B99-4512-A7BC-7C9944059131}"/>
              </a:ext>
            </a:extLst>
          </p:cNvPr>
          <p:cNvSpPr txBox="1"/>
          <p:nvPr/>
        </p:nvSpPr>
        <p:spPr>
          <a:xfrm>
            <a:off x="4938200" y="6178188"/>
            <a:ext cx="3678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ARMA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USO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RESTRITO</a:t>
            </a:r>
            <a:endParaRPr kumimoji="0" lang="pt-BR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79095" y="802436"/>
            <a:ext cx="6227190" cy="41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230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51984" y="2203772"/>
            <a:ext cx="6240015" cy="42038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55578C37-F9C0-49D5-8D98-17E7E9773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891794"/>
            <a:ext cx="5184576" cy="58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535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</a:t>
            </a:r>
            <a:r>
              <a:rPr kumimoji="0" lang="pt-BR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59" y="852950"/>
            <a:ext cx="8245141" cy="555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714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3">
            <a:extLst>
              <a:ext uri="{FF2B5EF4-FFF2-40B4-BE49-F238E27FC236}">
                <a16:creationId xmlns:a16="http://schemas.microsoft.com/office/drawing/2014/main" xmlns="" id="{A54C7A9E-BB60-413C-A3DF-7F5970DC5675}"/>
              </a:ext>
            </a:extLst>
          </p:cNvPr>
          <p:cNvSpPr/>
          <p:nvPr/>
        </p:nvSpPr>
        <p:spPr>
          <a:xfrm>
            <a:off x="2819411" y="312488"/>
            <a:ext cx="6084901" cy="519196"/>
          </a:xfrm>
          <a:custGeom>
            <a:avLst/>
            <a:gdLst>
              <a:gd name="connsiteX0" fmla="*/ 0 w 8065029"/>
              <a:gd name="connsiteY0" fmla="*/ 0 h 519196"/>
              <a:gd name="connsiteX1" fmla="*/ 8065029 w 8065029"/>
              <a:gd name="connsiteY1" fmla="*/ 0 h 519196"/>
              <a:gd name="connsiteX2" fmla="*/ 8065029 w 8065029"/>
              <a:gd name="connsiteY2" fmla="*/ 519196 h 519196"/>
              <a:gd name="connsiteX3" fmla="*/ 0 w 8065029"/>
              <a:gd name="connsiteY3" fmla="*/ 519196 h 519196"/>
              <a:gd name="connsiteX4" fmla="*/ 0 w 8065029"/>
              <a:gd name="connsiteY4" fmla="*/ 0 h 519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5029" h="519196">
                <a:moveTo>
                  <a:pt x="0" y="0"/>
                </a:moveTo>
                <a:lnTo>
                  <a:pt x="8065029" y="0"/>
                </a:lnTo>
                <a:lnTo>
                  <a:pt x="8065029" y="519196"/>
                </a:lnTo>
                <a:lnTo>
                  <a:pt x="0" y="51919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>
              <a:tabLst>
                <a:tab pos="4483100" algn="l"/>
              </a:tabLst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CARABINA IMBEL</a:t>
            </a:r>
            <a:r>
              <a:rPr lang="pt-BR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5,56mm IA2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F3827DC-ACE2-4134-A841-1AC9FEF6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6859" y="852950"/>
            <a:ext cx="8245141" cy="55546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9220661-99BB-4266-8F87-D2E2039DBD51}"/>
              </a:ext>
            </a:extLst>
          </p:cNvPr>
          <p:cNvSpPr txBox="1"/>
          <p:nvPr/>
        </p:nvSpPr>
        <p:spPr>
          <a:xfrm>
            <a:off x="4367808" y="1196752"/>
            <a:ext cx="4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5217C8A-51B3-4A3F-9016-579ADCDC8430}"/>
              </a:ext>
            </a:extLst>
          </p:cNvPr>
          <p:cNvSpPr txBox="1"/>
          <p:nvPr/>
        </p:nvSpPr>
        <p:spPr>
          <a:xfrm>
            <a:off x="11098" y="1916832"/>
            <a:ext cx="2808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1 – Quebra chamas</a:t>
            </a:r>
          </a:p>
        </p:txBody>
      </p:sp>
    </p:spTree>
    <p:extLst>
      <p:ext uri="{BB962C8B-B14F-4D97-AF65-F5344CB8AC3E}">
        <p14:creationId xmlns:p14="http://schemas.microsoft.com/office/powerpoint/2010/main" xmlns="" val="38113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TM02900771[[fn=Fatia]]</Template>
  <TotalTime>5207</TotalTime>
  <Words>4539</Words>
  <Application>Microsoft Office PowerPoint</Application>
  <PresentationFormat>Personalizar</PresentationFormat>
  <Paragraphs>1170</Paragraphs>
  <Slides>131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131</vt:i4>
      </vt:variant>
    </vt:vector>
  </HeadingPairs>
  <TitlesOfParts>
    <vt:vector size="133" baseType="lpstr">
      <vt:lpstr>HDOfficeLightV0</vt:lpstr>
      <vt:lpstr>CorelDRAW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Geysa e Heron</cp:lastModifiedBy>
  <cp:revision>231</cp:revision>
  <dcterms:created xsi:type="dcterms:W3CDTF">2012-10-23T23:41:06Z</dcterms:created>
  <dcterms:modified xsi:type="dcterms:W3CDTF">2022-05-16T14:06:14Z</dcterms:modified>
</cp:coreProperties>
</file>